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37"/>
  </p:notesMasterIdLst>
  <p:sldIdLst>
    <p:sldId id="256" r:id="rId2"/>
    <p:sldId id="257" r:id="rId3"/>
    <p:sldId id="278" r:id="rId4"/>
    <p:sldId id="258" r:id="rId5"/>
    <p:sldId id="287" r:id="rId6"/>
    <p:sldId id="286" r:id="rId7"/>
    <p:sldId id="285" r:id="rId8"/>
    <p:sldId id="279" r:id="rId9"/>
    <p:sldId id="260" r:id="rId10"/>
    <p:sldId id="280" r:id="rId11"/>
    <p:sldId id="288" r:id="rId12"/>
    <p:sldId id="290" r:id="rId13"/>
    <p:sldId id="289" r:id="rId14"/>
    <p:sldId id="291" r:id="rId15"/>
    <p:sldId id="261" r:id="rId16"/>
    <p:sldId id="264" r:id="rId17"/>
    <p:sldId id="265" r:id="rId18"/>
    <p:sldId id="281" r:id="rId19"/>
    <p:sldId id="266" r:id="rId20"/>
    <p:sldId id="283" r:id="rId21"/>
    <p:sldId id="284" r:id="rId22"/>
    <p:sldId id="282" r:id="rId23"/>
    <p:sldId id="262" r:id="rId24"/>
    <p:sldId id="267" r:id="rId25"/>
    <p:sldId id="263" r:id="rId26"/>
    <p:sldId id="268" r:id="rId27"/>
    <p:sldId id="269" r:id="rId28"/>
    <p:sldId id="270" r:id="rId29"/>
    <p:sldId id="271" r:id="rId30"/>
    <p:sldId id="272" r:id="rId31"/>
    <p:sldId id="273" r:id="rId32"/>
    <p:sldId id="274" r:id="rId33"/>
    <p:sldId id="275" r:id="rId34"/>
    <p:sldId id="276" r:id="rId35"/>
    <p:sldId id="277" r:id="rId36"/>
  </p:sldIdLst>
  <p:sldSz cx="12192000" cy="9144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A5A5A5"/>
    <a:srgbClr val="548235"/>
    <a:srgbClr val="12F6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12C8C85-51F0-491E-9774-3900AFEF0FD7}" styleName="Helle Formatvorlage 2 - Akz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10A1B5D5-9B99-4C35-A422-299274C87663}" styleName="Mittlere Formatvorlage 1 - Akz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4854" autoAdjust="0"/>
  </p:normalViewPr>
  <p:slideViewPr>
    <p:cSldViewPr snapToGrid="0">
      <p:cViewPr>
        <p:scale>
          <a:sx n="80" d="100"/>
          <a:sy n="80" d="100"/>
        </p:scale>
        <p:origin x="1350" y="-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D01DEC-30C6-4B50-94B6-AB8347F27792}" type="datetimeFigureOut">
              <a:rPr lang="de-DE" smtClean="0"/>
              <a:t>19.11.2024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A79154-A8CE-4986-8A06-97A592C41CB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837074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To</a:t>
            </a:r>
            <a:r>
              <a:rPr lang="de-DE" dirty="0"/>
              <a:t> Do:</a:t>
            </a:r>
          </a:p>
          <a:p>
            <a:pPr marL="171450" indent="-171450">
              <a:buFontTx/>
              <a:buChar char="-"/>
            </a:pPr>
            <a:r>
              <a:rPr lang="de-DE" dirty="0" err="1"/>
              <a:t>Sequencing</a:t>
            </a:r>
            <a:r>
              <a:rPr lang="de-DE" dirty="0"/>
              <a:t> für Hif1b</a:t>
            </a:r>
          </a:p>
          <a:p>
            <a:pPr marL="171450" indent="-171450">
              <a:buFontTx/>
              <a:buChar char="-"/>
            </a:pPr>
            <a:r>
              <a:rPr lang="de-DE" dirty="0"/>
              <a:t>Hif1b KO western</a:t>
            </a:r>
          </a:p>
          <a:p>
            <a:pPr marL="171450" indent="-171450">
              <a:buFontTx/>
              <a:buChar char="-"/>
            </a:pPr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General:</a:t>
            </a:r>
          </a:p>
          <a:p>
            <a:pPr marL="171450" indent="-171450">
              <a:buFontTx/>
              <a:buChar char="-"/>
            </a:pPr>
            <a:r>
              <a:rPr lang="de-DE" dirty="0" err="1"/>
              <a:t>Naming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mutants</a:t>
            </a: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HIF-1</a:t>
            </a:r>
            <a:r>
              <a:rPr lang="el-GR" dirty="0"/>
              <a:t>α</a:t>
            </a:r>
            <a:r>
              <a:rPr lang="de-DE" dirty="0"/>
              <a:t>-</a:t>
            </a:r>
            <a:r>
              <a:rPr lang="de-DE" dirty="0" err="1"/>
              <a:t>ko</a:t>
            </a:r>
            <a:r>
              <a:rPr lang="de-DE" dirty="0"/>
              <a:t>, delHIF-1</a:t>
            </a:r>
            <a:r>
              <a:rPr lang="el-GR" dirty="0"/>
              <a:t>α</a:t>
            </a:r>
            <a:r>
              <a:rPr lang="de-DE" dirty="0"/>
              <a:t>, </a:t>
            </a:r>
            <a:r>
              <a:rPr lang="el-G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Δ</a:t>
            </a:r>
            <a:r>
              <a:rPr lang="de-DE" dirty="0"/>
              <a:t>HIF-2</a:t>
            </a:r>
            <a:r>
              <a:rPr lang="el-GR" dirty="0"/>
              <a:t>α </a:t>
            </a: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Colours</a:t>
            </a:r>
          </a:p>
          <a:p>
            <a:endParaRPr lang="de-DE" dirty="0"/>
          </a:p>
          <a:p>
            <a:pPr marL="0" indent="0">
              <a:buFontTx/>
              <a:buNone/>
            </a:pPr>
            <a:r>
              <a:rPr lang="de-DE" dirty="0"/>
              <a:t>A)</a:t>
            </a:r>
          </a:p>
          <a:p>
            <a:pPr marL="0" indent="0">
              <a:buFontTx/>
              <a:buNone/>
            </a:pPr>
            <a:r>
              <a:rPr lang="de-DE" dirty="0"/>
              <a:t>- </a:t>
            </a:r>
            <a:r>
              <a:rPr lang="de-DE" dirty="0" err="1"/>
              <a:t>add</a:t>
            </a:r>
            <a:r>
              <a:rPr lang="de-DE" dirty="0"/>
              <a:t> Hif1b </a:t>
            </a:r>
            <a:r>
              <a:rPr lang="de-DE" dirty="0" err="1"/>
              <a:t>gene</a:t>
            </a:r>
            <a:r>
              <a:rPr lang="de-DE" dirty="0"/>
              <a:t> knock-out;</a:t>
            </a:r>
          </a:p>
          <a:p>
            <a:pPr marL="171450" indent="-171450">
              <a:buFontTx/>
              <a:buChar char="-"/>
            </a:pPr>
            <a:r>
              <a:rPr lang="de-DE" dirty="0"/>
              <a:t>HIF2a </a:t>
            </a:r>
            <a:r>
              <a:rPr lang="de-DE" dirty="0" err="1"/>
              <a:t>sequencing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second</a:t>
            </a:r>
            <a:r>
              <a:rPr lang="de-DE" dirty="0"/>
              <a:t> allel?</a:t>
            </a:r>
          </a:p>
          <a:p>
            <a:pPr marL="0" indent="0">
              <a:buFontTx/>
              <a:buNone/>
            </a:pPr>
            <a:endParaRPr lang="de-DE" dirty="0"/>
          </a:p>
          <a:p>
            <a:pPr marL="0" indent="0">
              <a:buFontTx/>
              <a:buNone/>
            </a:pPr>
            <a:r>
              <a:rPr lang="de-DE" dirty="0"/>
              <a:t>B)</a:t>
            </a:r>
          </a:p>
          <a:p>
            <a:pPr marL="171450" indent="-171450">
              <a:buFontTx/>
              <a:buChar char="-"/>
            </a:pPr>
            <a:r>
              <a:rPr lang="de-DE" dirty="0" err="1"/>
              <a:t>Faint</a:t>
            </a:r>
            <a:r>
              <a:rPr lang="de-DE" dirty="0"/>
              <a:t> band in Hif-1b</a:t>
            </a:r>
          </a:p>
          <a:p>
            <a:pPr marL="171450" indent="-171450">
              <a:buFontTx/>
              <a:buChar char="-"/>
            </a:pPr>
            <a:endParaRPr lang="de-DE" dirty="0"/>
          </a:p>
          <a:p>
            <a:pPr marL="0" indent="0">
              <a:buFontTx/>
              <a:buNone/>
            </a:pPr>
            <a:r>
              <a:rPr lang="de-DE" dirty="0"/>
              <a:t>C)</a:t>
            </a:r>
          </a:p>
          <a:p>
            <a:pPr marL="171450" indent="-171450">
              <a:buFontTx/>
              <a:buChar char="-"/>
            </a:pPr>
            <a:r>
              <a:rPr lang="de-DE" dirty="0" err="1"/>
              <a:t>include</a:t>
            </a:r>
            <a:r>
              <a:rPr lang="de-DE" dirty="0"/>
              <a:t> </a:t>
            </a:r>
            <a:r>
              <a:rPr lang="de-DE" dirty="0" err="1"/>
              <a:t>sheme</a:t>
            </a:r>
            <a:r>
              <a:rPr lang="de-DE" dirty="0"/>
              <a:t>?</a:t>
            </a:r>
          </a:p>
          <a:p>
            <a:pPr marL="171450" indent="-171450">
              <a:buFontTx/>
              <a:buChar char="-"/>
            </a:pPr>
            <a:r>
              <a:rPr lang="de-DE" dirty="0" err="1"/>
              <a:t>add</a:t>
            </a:r>
            <a:r>
              <a:rPr lang="de-DE" dirty="0"/>
              <a:t> Hif1b</a:t>
            </a:r>
          </a:p>
          <a:p>
            <a:pPr marL="0" indent="0">
              <a:buFontTx/>
              <a:buNone/>
            </a:pPr>
            <a:endParaRPr lang="de-DE" dirty="0"/>
          </a:p>
          <a:p>
            <a:pPr marL="0" indent="0">
              <a:buFontTx/>
              <a:buNone/>
            </a:pPr>
            <a:r>
              <a:rPr lang="de-DE" dirty="0"/>
              <a:t>D)</a:t>
            </a:r>
          </a:p>
          <a:p>
            <a:pPr marL="171450" indent="-171450">
              <a:buFontTx/>
              <a:buChar char="-"/>
            </a:pPr>
            <a:r>
              <a:rPr lang="de-DE" dirty="0"/>
              <a:t>Colours?</a:t>
            </a:r>
          </a:p>
          <a:p>
            <a:pPr marL="171450" indent="-171450">
              <a:buFontTx/>
              <a:buChar char="-"/>
            </a:pPr>
            <a:endParaRPr lang="de-DE" dirty="0"/>
          </a:p>
          <a:p>
            <a:pPr marL="0" indent="0">
              <a:buFontTx/>
              <a:buNone/>
            </a:pPr>
            <a:endParaRPr lang="de-DE" dirty="0"/>
          </a:p>
          <a:p>
            <a:pPr marL="171450" indent="-171450">
              <a:buFontTx/>
              <a:buChar char="-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A79154-A8CE-4986-8A06-97A592C41CB7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713100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de-DE" dirty="0"/>
              <a:t>A)</a:t>
            </a:r>
          </a:p>
          <a:p>
            <a:pPr marL="171450" indent="-171450">
              <a:buFontTx/>
              <a:buChar char="-"/>
            </a:pPr>
            <a:r>
              <a:rPr lang="de-DE" dirty="0"/>
              <a:t>3 </a:t>
            </a:r>
            <a:r>
              <a:rPr lang="de-DE" dirty="0" err="1"/>
              <a:t>categorys</a:t>
            </a:r>
            <a:r>
              <a:rPr lang="de-DE" dirty="0"/>
              <a:t>: </a:t>
            </a:r>
            <a:r>
              <a:rPr lang="de-DE" dirty="0" err="1"/>
              <a:t>ns</a:t>
            </a:r>
            <a:r>
              <a:rPr lang="de-DE" dirty="0"/>
              <a:t>, </a:t>
            </a:r>
            <a:r>
              <a:rPr lang="de-DE" dirty="0" err="1"/>
              <a:t>significant</a:t>
            </a:r>
            <a:r>
              <a:rPr lang="de-DE" dirty="0"/>
              <a:t>, different </a:t>
            </a:r>
            <a:r>
              <a:rPr lang="de-DE" dirty="0" err="1"/>
              <a:t>from</a:t>
            </a:r>
            <a:r>
              <a:rPr lang="de-DE" dirty="0"/>
              <a:t> Kelly</a:t>
            </a:r>
          </a:p>
          <a:p>
            <a:pPr marL="171450" indent="-171450">
              <a:buFontTx/>
              <a:buChar char="-"/>
            </a:pPr>
            <a:r>
              <a:rPr lang="de-DE" dirty="0"/>
              <a:t>OR 8 </a:t>
            </a:r>
            <a:r>
              <a:rPr lang="de-DE" dirty="0" err="1"/>
              <a:t>panels</a:t>
            </a:r>
            <a:r>
              <a:rPr lang="de-DE" dirty="0"/>
              <a:t>, </a:t>
            </a:r>
            <a:r>
              <a:rPr lang="de-DE" dirty="0" err="1"/>
              <a:t>difference</a:t>
            </a:r>
            <a:r>
              <a:rPr lang="de-DE" dirty="0"/>
              <a:t> </a:t>
            </a:r>
            <a:r>
              <a:rPr lang="de-DE" dirty="0" err="1"/>
              <a:t>hypoxia</a:t>
            </a:r>
            <a:r>
              <a:rPr lang="de-DE" dirty="0"/>
              <a:t>, </a:t>
            </a:r>
            <a:r>
              <a:rPr lang="de-DE" dirty="0" err="1"/>
              <a:t>difference</a:t>
            </a:r>
            <a:r>
              <a:rPr lang="de-DE" dirty="0"/>
              <a:t> </a:t>
            </a:r>
            <a:r>
              <a:rPr lang="de-DE" dirty="0" err="1"/>
              <a:t>genotypes</a:t>
            </a:r>
            <a:endParaRPr lang="de-DE" dirty="0"/>
          </a:p>
          <a:p>
            <a:pPr marL="0" indent="0">
              <a:buFontTx/>
              <a:buNone/>
            </a:pPr>
            <a:endParaRPr lang="de-DE" dirty="0"/>
          </a:p>
          <a:p>
            <a:pPr marL="0" indent="0">
              <a:buFontTx/>
              <a:buNone/>
            </a:pPr>
            <a:r>
              <a:rPr lang="de-DE" dirty="0"/>
              <a:t>B)</a:t>
            </a:r>
          </a:p>
          <a:p>
            <a:pPr marL="171450" indent="-171450">
              <a:buFontTx/>
              <a:buChar char="-"/>
            </a:pPr>
            <a:r>
              <a:rPr lang="de-DE" dirty="0"/>
              <a:t>4,3,2 </a:t>
            </a:r>
            <a:r>
              <a:rPr lang="de-DE" dirty="0" err="1"/>
              <a:t>groups</a:t>
            </a:r>
            <a:r>
              <a:rPr lang="de-DE" dirty="0"/>
              <a:t>? </a:t>
            </a:r>
            <a:r>
              <a:rPr lang="de-DE" dirty="0" err="1"/>
              <a:t>Suggest</a:t>
            </a:r>
            <a:r>
              <a:rPr lang="de-DE" dirty="0"/>
              <a:t> 2 </a:t>
            </a:r>
            <a:r>
              <a:rPr lang="de-DE" dirty="0" err="1"/>
              <a:t>groups</a:t>
            </a:r>
            <a:r>
              <a:rPr lang="de-DE" dirty="0"/>
              <a:t>: Hif1a &amp; Hif2a</a:t>
            </a:r>
          </a:p>
          <a:p>
            <a:pPr marL="171450" indent="-171450">
              <a:buFontTx/>
              <a:buChar char="-"/>
            </a:pPr>
            <a:endParaRPr lang="de-DE" dirty="0"/>
          </a:p>
          <a:p>
            <a:pPr marL="0" indent="0">
              <a:buFontTx/>
              <a:buNone/>
            </a:pPr>
            <a:endParaRPr lang="de-DE" dirty="0"/>
          </a:p>
          <a:p>
            <a:pPr marL="0" indent="0">
              <a:buFontTx/>
              <a:buNone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A79154-A8CE-4986-8A06-97A592C41CB7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302176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de-DE" dirty="0"/>
              <a:t>A)</a:t>
            </a:r>
          </a:p>
          <a:p>
            <a:pPr marL="171450" indent="-171450">
              <a:buFontTx/>
              <a:buChar char="-"/>
            </a:pPr>
            <a:r>
              <a:rPr lang="de-DE" dirty="0"/>
              <a:t>3 </a:t>
            </a:r>
            <a:r>
              <a:rPr lang="de-DE" dirty="0" err="1"/>
              <a:t>categorys</a:t>
            </a:r>
            <a:r>
              <a:rPr lang="de-DE" dirty="0"/>
              <a:t>: </a:t>
            </a:r>
            <a:r>
              <a:rPr lang="de-DE" dirty="0" err="1"/>
              <a:t>ns</a:t>
            </a:r>
            <a:r>
              <a:rPr lang="de-DE" dirty="0"/>
              <a:t>, </a:t>
            </a:r>
            <a:r>
              <a:rPr lang="de-DE" dirty="0" err="1"/>
              <a:t>significant</a:t>
            </a:r>
            <a:r>
              <a:rPr lang="de-DE" dirty="0"/>
              <a:t>, different </a:t>
            </a:r>
            <a:r>
              <a:rPr lang="de-DE" dirty="0" err="1"/>
              <a:t>from</a:t>
            </a:r>
            <a:r>
              <a:rPr lang="de-DE" dirty="0"/>
              <a:t> Kelly</a:t>
            </a:r>
          </a:p>
          <a:p>
            <a:pPr marL="171450" indent="-171450">
              <a:buFontTx/>
              <a:buChar char="-"/>
            </a:pPr>
            <a:r>
              <a:rPr lang="de-DE" dirty="0"/>
              <a:t>OR 8 </a:t>
            </a:r>
            <a:r>
              <a:rPr lang="de-DE" dirty="0" err="1"/>
              <a:t>panels</a:t>
            </a:r>
            <a:r>
              <a:rPr lang="de-DE" dirty="0"/>
              <a:t>, </a:t>
            </a:r>
            <a:r>
              <a:rPr lang="de-DE" dirty="0" err="1"/>
              <a:t>difference</a:t>
            </a:r>
            <a:r>
              <a:rPr lang="de-DE" dirty="0"/>
              <a:t> </a:t>
            </a:r>
            <a:r>
              <a:rPr lang="de-DE" dirty="0" err="1"/>
              <a:t>hypoxia</a:t>
            </a:r>
            <a:r>
              <a:rPr lang="de-DE" dirty="0"/>
              <a:t>, </a:t>
            </a:r>
            <a:r>
              <a:rPr lang="de-DE" dirty="0" err="1"/>
              <a:t>difference</a:t>
            </a:r>
            <a:r>
              <a:rPr lang="de-DE" dirty="0"/>
              <a:t> </a:t>
            </a:r>
            <a:r>
              <a:rPr lang="de-DE" dirty="0" err="1"/>
              <a:t>genotypes</a:t>
            </a:r>
            <a:endParaRPr lang="de-DE" dirty="0"/>
          </a:p>
          <a:p>
            <a:pPr marL="0" indent="0">
              <a:buFontTx/>
              <a:buNone/>
            </a:pPr>
            <a:endParaRPr lang="de-DE" dirty="0"/>
          </a:p>
          <a:p>
            <a:pPr marL="0" indent="0">
              <a:buFontTx/>
              <a:buNone/>
            </a:pPr>
            <a:r>
              <a:rPr lang="de-DE" dirty="0"/>
              <a:t>B)</a:t>
            </a:r>
          </a:p>
          <a:p>
            <a:pPr marL="171450" indent="-171450">
              <a:buFontTx/>
              <a:buChar char="-"/>
            </a:pPr>
            <a:r>
              <a:rPr lang="de-DE" dirty="0"/>
              <a:t>4,3,2 </a:t>
            </a:r>
            <a:r>
              <a:rPr lang="de-DE" dirty="0" err="1"/>
              <a:t>groups</a:t>
            </a:r>
            <a:r>
              <a:rPr lang="de-DE" dirty="0"/>
              <a:t>? </a:t>
            </a:r>
            <a:r>
              <a:rPr lang="de-DE" dirty="0" err="1"/>
              <a:t>Suggest</a:t>
            </a:r>
            <a:r>
              <a:rPr lang="de-DE" dirty="0"/>
              <a:t> 2 </a:t>
            </a:r>
            <a:r>
              <a:rPr lang="de-DE" dirty="0" err="1"/>
              <a:t>groups</a:t>
            </a:r>
            <a:r>
              <a:rPr lang="de-DE" dirty="0"/>
              <a:t>: Hif1a &amp; Hif2a</a:t>
            </a:r>
          </a:p>
          <a:p>
            <a:pPr marL="171450" indent="-171450">
              <a:buFontTx/>
              <a:buChar char="-"/>
            </a:pPr>
            <a:endParaRPr lang="de-DE" dirty="0"/>
          </a:p>
          <a:p>
            <a:pPr marL="0" indent="0">
              <a:buFontTx/>
              <a:buNone/>
            </a:pPr>
            <a:endParaRPr lang="de-DE" dirty="0"/>
          </a:p>
          <a:p>
            <a:pPr marL="0" indent="0">
              <a:buFontTx/>
              <a:buNone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A79154-A8CE-4986-8A06-97A592C41CB7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299710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Example</a:t>
            </a:r>
            <a:r>
              <a:rPr lang="de-DE" dirty="0"/>
              <a:t> </a:t>
            </a:r>
            <a:r>
              <a:rPr lang="de-DE" dirty="0" err="1"/>
              <a:t>counts</a:t>
            </a:r>
            <a:r>
              <a:rPr lang="de-DE" dirty="0"/>
              <a:t> </a:t>
            </a:r>
            <a:r>
              <a:rPr lang="de-DE" dirty="0" err="1"/>
              <a:t>plot</a:t>
            </a:r>
            <a:r>
              <a:rPr lang="de-DE" dirty="0"/>
              <a:t>!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A79154-A8CE-4986-8A06-97A592C41CB7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840216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A79154-A8CE-4986-8A06-97A592C41CB7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730006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Separate </a:t>
            </a:r>
            <a:r>
              <a:rPr lang="de-DE" dirty="0" err="1"/>
              <a:t>figures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HIF1A and HIF2a!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A79154-A8CE-4986-8A06-97A592C41CB7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427675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496484"/>
            <a:ext cx="10363200" cy="3183467"/>
          </a:xfrm>
        </p:spPr>
        <p:txBody>
          <a:bodyPr anchor="b"/>
          <a:lstStyle>
            <a:lvl1pPr algn="ctr">
              <a:defRPr sz="8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802717"/>
            <a:ext cx="9144000" cy="2207683"/>
          </a:xfrm>
        </p:spPr>
        <p:txBody>
          <a:bodyPr/>
          <a:lstStyle>
            <a:lvl1pPr marL="0" indent="0" algn="ctr">
              <a:buNone/>
              <a:defRPr sz="3200"/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3E775-6EF4-4B31-9E55-FCAAC4AF18A2}" type="datetimeFigureOut">
              <a:rPr lang="de-DE" smtClean="0"/>
              <a:t>19.11.2024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AC3BE-B389-4D77-88DA-49986BFE9A3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895126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3E775-6EF4-4B31-9E55-FCAAC4AF18A2}" type="datetimeFigureOut">
              <a:rPr lang="de-DE" smtClean="0"/>
              <a:t>19.11.2024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AC3BE-B389-4D77-88DA-49986BFE9A3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110986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486834"/>
            <a:ext cx="2628900" cy="7749117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486834"/>
            <a:ext cx="7734300" cy="7749117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3E775-6EF4-4B31-9E55-FCAAC4AF18A2}" type="datetimeFigureOut">
              <a:rPr lang="de-DE" smtClean="0"/>
              <a:t>19.11.2024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AC3BE-B389-4D77-88DA-49986BFE9A3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50258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3E775-6EF4-4B31-9E55-FCAAC4AF18A2}" type="datetimeFigureOut">
              <a:rPr lang="de-DE" smtClean="0"/>
              <a:t>19.11.2024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AC3BE-B389-4D77-88DA-49986BFE9A3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721201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2279653"/>
            <a:ext cx="10515600" cy="3803649"/>
          </a:xfrm>
        </p:spPr>
        <p:txBody>
          <a:bodyPr anchor="b"/>
          <a:lstStyle>
            <a:lvl1pPr>
              <a:defRPr sz="8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6119286"/>
            <a:ext cx="10515600" cy="2000249"/>
          </a:xfrm>
        </p:spPr>
        <p:txBody>
          <a:bodyPr/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609585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3E775-6EF4-4B31-9E55-FCAAC4AF18A2}" type="datetimeFigureOut">
              <a:rPr lang="de-DE" smtClean="0"/>
              <a:t>19.11.2024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AC3BE-B389-4D77-88DA-49986BFE9A3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473003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2434167"/>
            <a:ext cx="5181600" cy="580178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434167"/>
            <a:ext cx="5181600" cy="580178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3E775-6EF4-4B31-9E55-FCAAC4AF18A2}" type="datetimeFigureOut">
              <a:rPr lang="de-DE" smtClean="0"/>
              <a:t>19.11.2024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AC3BE-B389-4D77-88DA-49986BFE9A3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88530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86836"/>
            <a:ext cx="10515600" cy="1767417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2241551"/>
            <a:ext cx="5157787" cy="1098549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3340100"/>
            <a:ext cx="5157787" cy="491278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2241551"/>
            <a:ext cx="5183188" cy="1098549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3340100"/>
            <a:ext cx="5183188" cy="491278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3E775-6EF4-4B31-9E55-FCAAC4AF18A2}" type="datetimeFigureOut">
              <a:rPr lang="de-DE" smtClean="0"/>
              <a:t>19.11.2024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AC3BE-B389-4D77-88DA-49986BFE9A3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641575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3E775-6EF4-4B31-9E55-FCAAC4AF18A2}" type="datetimeFigureOut">
              <a:rPr lang="de-DE" smtClean="0"/>
              <a:t>19.11.2024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AC3BE-B389-4D77-88DA-49986BFE9A3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976406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3E775-6EF4-4B31-9E55-FCAAC4AF18A2}" type="datetimeFigureOut">
              <a:rPr lang="de-DE" smtClean="0"/>
              <a:t>19.11.2024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AC3BE-B389-4D77-88DA-49986BFE9A3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579749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609600"/>
            <a:ext cx="3932237" cy="2133600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1316569"/>
            <a:ext cx="6172200" cy="6498167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743200"/>
            <a:ext cx="3932237" cy="5082117"/>
          </a:xfr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3E775-6EF4-4B31-9E55-FCAAC4AF18A2}" type="datetimeFigureOut">
              <a:rPr lang="de-DE" smtClean="0"/>
              <a:t>19.11.2024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AC3BE-B389-4D77-88DA-49986BFE9A3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136161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609600"/>
            <a:ext cx="3932237" cy="2133600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1316569"/>
            <a:ext cx="6172200" cy="6498167"/>
          </a:xfrm>
        </p:spPr>
        <p:txBody>
          <a:bodyPr anchor="t"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743200"/>
            <a:ext cx="3932237" cy="5082117"/>
          </a:xfr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3E775-6EF4-4B31-9E55-FCAAC4AF18A2}" type="datetimeFigureOut">
              <a:rPr lang="de-DE" smtClean="0"/>
              <a:t>19.11.2024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AC3BE-B389-4D77-88DA-49986BFE9A3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143822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486836"/>
            <a:ext cx="10515600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2434167"/>
            <a:ext cx="10515600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8475136"/>
            <a:ext cx="27432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83E775-6EF4-4B31-9E55-FCAAC4AF18A2}" type="datetimeFigureOut">
              <a:rPr lang="de-DE" smtClean="0"/>
              <a:t>19.11.2024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8475136"/>
            <a:ext cx="41148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8475136"/>
            <a:ext cx="27432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4AC3BE-B389-4D77-88DA-49986BFE9A3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494407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92" indent="-304792" algn="l" defTabSz="1219170" rtl="0" eaLnBrk="1" latinLnBrk="0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3733" kern="1200">
          <a:solidFill>
            <a:schemeClr val="tx1"/>
          </a:solidFill>
          <a:latin typeface="+mn-lt"/>
          <a:ea typeface="+mn-ea"/>
          <a:cs typeface="+mn-cs"/>
        </a:defRPr>
      </a:lvl1pPr>
      <a:lvl2pPr marL="91437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microsoft.com/office/2007/relationships/hdphoto" Target="../media/hdphoto1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7.png"/><Relationship Id="rId5" Type="http://schemas.openxmlformats.org/officeDocument/2006/relationships/image" Target="../media/image3.png"/><Relationship Id="rId10" Type="http://schemas.microsoft.com/office/2007/relationships/hdphoto" Target="../media/hdphoto2.wdp"/><Relationship Id="rId4" Type="http://schemas.openxmlformats.org/officeDocument/2006/relationships/image" Target="../media/image2.png"/><Relationship Id="rId9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C3275C34-E7C3-4E93-AF22-6AC4059CB71D}"/>
              </a:ext>
            </a:extLst>
          </p:cNvPr>
          <p:cNvSpPr/>
          <p:nvPr/>
        </p:nvSpPr>
        <p:spPr>
          <a:xfrm>
            <a:off x="3048000" y="1501651"/>
            <a:ext cx="6096000" cy="112287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107000"/>
              </a:lnSpc>
              <a:spcAft>
                <a:spcPts val="1422"/>
              </a:spcAft>
            </a:pPr>
            <a:r>
              <a:rPr lang="en-US" sz="3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transcriptomic response of neuroblastoma cells to hypoxia</a:t>
            </a:r>
            <a:endParaRPr lang="de-DE" sz="2489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55BE830E-A67E-43E0-A970-5032D518CC27}"/>
              </a:ext>
            </a:extLst>
          </p:cNvPr>
          <p:cNvSpPr txBox="1"/>
          <p:nvPr/>
        </p:nvSpPr>
        <p:spPr>
          <a:xfrm>
            <a:off x="983778" y="3579540"/>
            <a:ext cx="457702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err="1"/>
              <a:t>Authors</a:t>
            </a:r>
            <a:r>
              <a:rPr lang="de-DE" b="1" dirty="0"/>
              <a:t>:</a:t>
            </a:r>
          </a:p>
          <a:p>
            <a:r>
              <a:rPr lang="de-DE" dirty="0"/>
              <a:t>Xheni Meci, Holger Scholz, Simon Kelterborn</a:t>
            </a:r>
          </a:p>
          <a:p>
            <a:endParaRPr lang="de-DE" dirty="0"/>
          </a:p>
          <a:p>
            <a:r>
              <a:rPr lang="de-DE" dirty="0"/>
              <a:t>Katharina , Karin Kirschner, Helena Landstorfer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427354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992D5117-AB5D-4529-A567-8F88BA0E7290}"/>
              </a:ext>
            </a:extLst>
          </p:cNvPr>
          <p:cNvSpPr txBox="1"/>
          <p:nvPr/>
        </p:nvSpPr>
        <p:spPr>
          <a:xfrm>
            <a:off x="387807" y="631594"/>
            <a:ext cx="1106576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1" dirty="0"/>
              <a:t>Figure 3. </a:t>
            </a:r>
            <a:r>
              <a:rPr lang="de-DE" b="1" dirty="0" err="1"/>
              <a:t>Grouping</a:t>
            </a:r>
            <a:r>
              <a:rPr lang="de-DE" b="1" dirty="0"/>
              <a:t> genes in HIF-1a and HIF-2a responsive genes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A) </a:t>
            </a:r>
            <a:r>
              <a:rPr lang="de-DE" dirty="0" err="1"/>
              <a:t>Dot</a:t>
            </a:r>
            <a:r>
              <a:rPr lang="de-DE" dirty="0"/>
              <a:t> </a:t>
            </a:r>
            <a:r>
              <a:rPr lang="de-DE" dirty="0" err="1"/>
              <a:t>plot</a:t>
            </a:r>
            <a:r>
              <a:rPr lang="de-DE" dirty="0"/>
              <a:t> </a:t>
            </a:r>
            <a:r>
              <a:rPr lang="de-DE" dirty="0" err="1"/>
              <a:t>shows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effect</a:t>
            </a:r>
            <a:r>
              <a:rPr lang="de-DE" dirty="0"/>
              <a:t> (log2foldchange)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knockout </a:t>
            </a:r>
            <a:r>
              <a:rPr lang="de-DE" dirty="0" err="1"/>
              <a:t>when</a:t>
            </a:r>
            <a:r>
              <a:rPr lang="de-DE" dirty="0"/>
              <a:t> </a:t>
            </a:r>
            <a:r>
              <a:rPr lang="de-DE" dirty="0" err="1"/>
              <a:t>comparing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hypoxic</a:t>
            </a:r>
            <a:r>
              <a:rPr lang="de-DE" dirty="0"/>
              <a:t> </a:t>
            </a:r>
            <a:r>
              <a:rPr lang="de-DE" dirty="0" err="1"/>
              <a:t>effect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mutant</a:t>
            </a:r>
            <a:r>
              <a:rPr lang="de-DE" dirty="0"/>
              <a:t> </a:t>
            </a:r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line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control</a:t>
            </a:r>
            <a:r>
              <a:rPr lang="de-DE" dirty="0"/>
              <a:t> Kelly </a:t>
            </a:r>
            <a:r>
              <a:rPr lang="de-DE" dirty="0" err="1"/>
              <a:t>cells</a:t>
            </a:r>
            <a:r>
              <a:rPr lang="de-DE" dirty="0"/>
              <a:t>. A positive </a:t>
            </a:r>
            <a:r>
              <a:rPr lang="de-DE" dirty="0" err="1"/>
              <a:t>value</a:t>
            </a:r>
            <a:r>
              <a:rPr lang="de-DE" dirty="0"/>
              <a:t> </a:t>
            </a:r>
            <a:r>
              <a:rPr lang="de-DE" dirty="0" err="1"/>
              <a:t>indicates</a:t>
            </a:r>
            <a:r>
              <a:rPr lang="de-DE" dirty="0"/>
              <a:t> a </a:t>
            </a:r>
            <a:r>
              <a:rPr lang="de-DE" dirty="0" err="1"/>
              <a:t>change</a:t>
            </a:r>
            <a:r>
              <a:rPr lang="de-DE" dirty="0"/>
              <a:t> in </a:t>
            </a:r>
            <a:r>
              <a:rPr lang="de-DE" dirty="0" err="1"/>
              <a:t>expression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same </a:t>
            </a:r>
            <a:r>
              <a:rPr lang="de-DE" dirty="0" err="1"/>
              <a:t>direction</a:t>
            </a:r>
            <a:r>
              <a:rPr lang="de-DE" dirty="0"/>
              <a:t> as </a:t>
            </a:r>
            <a:r>
              <a:rPr lang="de-DE" dirty="0" err="1"/>
              <a:t>the</a:t>
            </a:r>
            <a:r>
              <a:rPr lang="de-DE" dirty="0"/>
              <a:t> Kelly </a:t>
            </a:r>
            <a:r>
              <a:rPr lang="de-DE" dirty="0" err="1"/>
              <a:t>control</a:t>
            </a:r>
            <a:r>
              <a:rPr lang="de-DE" dirty="0"/>
              <a:t> (Gene A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upregulated</a:t>
            </a:r>
            <a:r>
              <a:rPr lang="de-DE" dirty="0"/>
              <a:t> </a:t>
            </a:r>
            <a:r>
              <a:rPr lang="de-DE" dirty="0" err="1"/>
              <a:t>under</a:t>
            </a:r>
            <a:r>
              <a:rPr lang="de-DE" dirty="0"/>
              <a:t> </a:t>
            </a:r>
            <a:r>
              <a:rPr lang="de-DE" dirty="0" err="1"/>
              <a:t>hypoxia</a:t>
            </a:r>
            <a:r>
              <a:rPr lang="de-DE" dirty="0"/>
              <a:t> in Kelly </a:t>
            </a:r>
            <a:r>
              <a:rPr lang="de-DE" dirty="0" err="1"/>
              <a:t>cells</a:t>
            </a:r>
            <a:r>
              <a:rPr lang="de-DE" dirty="0"/>
              <a:t> and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upregulated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mutant</a:t>
            </a:r>
            <a:r>
              <a:rPr lang="de-DE" dirty="0"/>
              <a:t> </a:t>
            </a:r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line</a:t>
            </a:r>
            <a:r>
              <a:rPr lang="de-DE" dirty="0"/>
              <a:t>) </a:t>
            </a:r>
            <a:r>
              <a:rPr lang="de-DE" dirty="0" err="1"/>
              <a:t>whereas</a:t>
            </a:r>
            <a:r>
              <a:rPr lang="de-DE" dirty="0"/>
              <a:t> a negative </a:t>
            </a:r>
            <a:r>
              <a:rPr lang="de-DE" dirty="0" err="1"/>
              <a:t>value</a:t>
            </a:r>
            <a:r>
              <a:rPr lang="de-DE" dirty="0"/>
              <a:t> </a:t>
            </a:r>
            <a:r>
              <a:rPr lang="de-DE" dirty="0" err="1"/>
              <a:t>results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opposite</a:t>
            </a:r>
            <a:r>
              <a:rPr lang="de-DE" dirty="0"/>
              <a:t> </a:t>
            </a:r>
            <a:r>
              <a:rPr lang="de-DE" dirty="0" err="1"/>
              <a:t>expression</a:t>
            </a:r>
            <a:r>
              <a:rPr lang="de-DE" dirty="0"/>
              <a:t> </a:t>
            </a:r>
            <a:r>
              <a:rPr lang="de-DE" dirty="0" err="1"/>
              <a:t>patterns</a:t>
            </a:r>
            <a:r>
              <a:rPr lang="de-DE" dirty="0"/>
              <a:t> (Gene B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upregulated</a:t>
            </a:r>
            <a:r>
              <a:rPr lang="de-DE" dirty="0"/>
              <a:t> </a:t>
            </a:r>
            <a:r>
              <a:rPr lang="de-DE" dirty="0" err="1"/>
              <a:t>under</a:t>
            </a:r>
            <a:r>
              <a:rPr lang="de-DE" dirty="0"/>
              <a:t> </a:t>
            </a:r>
            <a:r>
              <a:rPr lang="de-DE" dirty="0" err="1"/>
              <a:t>hypoxia</a:t>
            </a:r>
            <a:r>
              <a:rPr lang="de-DE" dirty="0"/>
              <a:t> in Kelly </a:t>
            </a:r>
            <a:r>
              <a:rPr lang="de-DE" dirty="0" err="1"/>
              <a:t>cells</a:t>
            </a:r>
            <a:r>
              <a:rPr lang="de-DE" dirty="0"/>
              <a:t> but </a:t>
            </a:r>
            <a:r>
              <a:rPr lang="de-DE" dirty="0" err="1"/>
              <a:t>less</a:t>
            </a:r>
            <a:r>
              <a:rPr lang="de-DE" dirty="0"/>
              <a:t> </a:t>
            </a:r>
            <a:r>
              <a:rPr lang="de-DE" dirty="0" err="1"/>
              <a:t>upregulated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downregulated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mutant</a:t>
            </a:r>
            <a:r>
              <a:rPr lang="de-DE" dirty="0"/>
              <a:t> </a:t>
            </a:r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line</a:t>
            </a:r>
            <a:r>
              <a:rPr lang="de-DE" dirty="0"/>
              <a:t>). The </a:t>
            </a:r>
            <a:r>
              <a:rPr lang="de-DE" dirty="0" err="1"/>
              <a:t>disruption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HIF-1a </a:t>
            </a:r>
            <a:r>
              <a:rPr lang="de-DE" dirty="0" err="1"/>
              <a:t>leads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a </a:t>
            </a:r>
            <a:r>
              <a:rPr lang="de-DE" dirty="0" err="1"/>
              <a:t>higher</a:t>
            </a:r>
            <a:r>
              <a:rPr lang="de-DE" dirty="0"/>
              <a:t> </a:t>
            </a:r>
            <a:r>
              <a:rPr lang="de-DE" dirty="0" err="1"/>
              <a:t>hypoxic</a:t>
            </a:r>
            <a:r>
              <a:rPr lang="de-DE" dirty="0"/>
              <a:t> </a:t>
            </a:r>
            <a:r>
              <a:rPr lang="de-DE" dirty="0" err="1"/>
              <a:t>response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HIF2a genes and vice </a:t>
            </a:r>
            <a:r>
              <a:rPr lang="de-DE" dirty="0" err="1"/>
              <a:t>versa</a:t>
            </a:r>
            <a:r>
              <a:rPr lang="de-DE" dirty="0"/>
              <a:t>. In </a:t>
            </a:r>
            <a:r>
              <a:rPr lang="de-DE" dirty="0" err="1"/>
              <a:t>order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compensate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overshoot</a:t>
            </a:r>
            <a:r>
              <a:rPr lang="de-DE" dirty="0"/>
              <a:t>, negative </a:t>
            </a:r>
            <a:r>
              <a:rPr lang="de-DE" dirty="0" err="1"/>
              <a:t>effects</a:t>
            </a:r>
            <a:r>
              <a:rPr lang="de-DE" dirty="0"/>
              <a:t> </a:t>
            </a:r>
            <a:r>
              <a:rPr lang="de-DE" dirty="0" err="1"/>
              <a:t>were</a:t>
            </a:r>
            <a:r>
              <a:rPr lang="de-DE" dirty="0"/>
              <a:t> </a:t>
            </a:r>
            <a:r>
              <a:rPr lang="de-DE" dirty="0" err="1"/>
              <a:t>given</a:t>
            </a:r>
            <a:r>
              <a:rPr lang="de-DE" dirty="0"/>
              <a:t> </a:t>
            </a:r>
            <a:r>
              <a:rPr lang="de-DE" dirty="0" err="1"/>
              <a:t>higher</a:t>
            </a:r>
            <a:r>
              <a:rPr lang="de-DE" dirty="0"/>
              <a:t> </a:t>
            </a:r>
            <a:r>
              <a:rPr lang="de-DE" dirty="0" err="1"/>
              <a:t>significance</a:t>
            </a:r>
            <a:r>
              <a:rPr lang="de-DE" dirty="0"/>
              <a:t> </a:t>
            </a:r>
            <a:r>
              <a:rPr lang="de-DE" dirty="0" err="1"/>
              <a:t>than</a:t>
            </a:r>
            <a:r>
              <a:rPr lang="de-DE" dirty="0"/>
              <a:t> positive </a:t>
            </a:r>
            <a:r>
              <a:rPr lang="de-DE" dirty="0" err="1"/>
              <a:t>effects</a:t>
            </a:r>
            <a:r>
              <a:rPr lang="de-DE" dirty="0"/>
              <a:t>.</a:t>
            </a:r>
            <a:endParaRPr lang="de-DE" dirty="0">
              <a:solidFill>
                <a:srgbClr val="FF0000"/>
              </a:solidFill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A700376-66EA-407D-8763-4F82DDEA9206}"/>
              </a:ext>
            </a:extLst>
          </p:cNvPr>
          <p:cNvSpPr txBox="1"/>
          <p:nvPr/>
        </p:nvSpPr>
        <p:spPr>
          <a:xfrm>
            <a:off x="339456" y="6204083"/>
            <a:ext cx="979095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Interpretation:</a:t>
            </a:r>
          </a:p>
          <a:p>
            <a:pPr marL="285750" indent="-285750">
              <a:buFontTx/>
              <a:buChar char="-"/>
            </a:pP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very</a:t>
            </a:r>
            <a:r>
              <a:rPr lang="de-DE" dirty="0"/>
              <a:t> </a:t>
            </a:r>
            <a:r>
              <a:rPr lang="de-DE" dirty="0" err="1"/>
              <a:t>few</a:t>
            </a:r>
            <a:r>
              <a:rPr lang="de-DE" dirty="0"/>
              <a:t> genes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show</a:t>
            </a:r>
            <a:r>
              <a:rPr lang="de-DE" dirty="0"/>
              <a:t> same </a:t>
            </a:r>
            <a:r>
              <a:rPr lang="de-DE" dirty="0" err="1"/>
              <a:t>disrupted</a:t>
            </a:r>
            <a:r>
              <a:rPr lang="de-DE" dirty="0"/>
              <a:t> </a:t>
            </a:r>
            <a:r>
              <a:rPr lang="de-DE" dirty="0" err="1"/>
              <a:t>hypoxic</a:t>
            </a:r>
            <a:r>
              <a:rPr lang="de-DE" dirty="0"/>
              <a:t> </a:t>
            </a:r>
            <a:r>
              <a:rPr lang="de-DE" dirty="0" err="1"/>
              <a:t>response</a:t>
            </a:r>
            <a:r>
              <a:rPr lang="de-DE" dirty="0"/>
              <a:t> in HIF1A-ko and HIF2A-ko (</a:t>
            </a:r>
            <a:r>
              <a:rPr lang="de-DE" dirty="0" err="1"/>
              <a:t>purple</a:t>
            </a:r>
            <a:r>
              <a:rPr lang="de-DE" dirty="0"/>
              <a:t>).</a:t>
            </a:r>
          </a:p>
          <a:p>
            <a:pPr marL="285750" indent="-285750">
              <a:buFontTx/>
              <a:buChar char="-"/>
            </a:pPr>
            <a:r>
              <a:rPr lang="de-DE" dirty="0" err="1"/>
              <a:t>Twice</a:t>
            </a:r>
            <a:r>
              <a:rPr lang="de-DE" dirty="0"/>
              <a:t> as </a:t>
            </a:r>
            <a:r>
              <a:rPr lang="de-DE" dirty="0" err="1"/>
              <a:t>many</a:t>
            </a:r>
            <a:r>
              <a:rPr lang="de-DE" dirty="0"/>
              <a:t> HIF2a (3133) genes </a:t>
            </a:r>
            <a:r>
              <a:rPr lang="de-DE" dirty="0" err="1"/>
              <a:t>than</a:t>
            </a:r>
            <a:r>
              <a:rPr lang="de-DE" dirty="0"/>
              <a:t> HIF1A (1736)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31779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feld 4">
            <a:extLst>
              <a:ext uri="{FF2B5EF4-FFF2-40B4-BE49-F238E27FC236}">
                <a16:creationId xmlns:a16="http://schemas.microsoft.com/office/drawing/2014/main" id="{6879E937-BCA0-438E-838D-D127BD1474D5}"/>
              </a:ext>
            </a:extLst>
          </p:cNvPr>
          <p:cNvSpPr txBox="1"/>
          <p:nvPr/>
        </p:nvSpPr>
        <p:spPr>
          <a:xfrm>
            <a:off x="1636294" y="192505"/>
            <a:ext cx="10727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b="1" dirty="0">
                <a:solidFill>
                  <a:srgbClr val="FF0000"/>
                </a:solidFill>
              </a:rPr>
              <a:t>HIF1A</a:t>
            </a:r>
          </a:p>
        </p:txBody>
      </p:sp>
      <p:graphicFrame>
        <p:nvGraphicFramePr>
          <p:cNvPr id="8" name="Tabelle 7">
            <a:extLst>
              <a:ext uri="{FF2B5EF4-FFF2-40B4-BE49-F238E27FC236}">
                <a16:creationId xmlns:a16="http://schemas.microsoft.com/office/drawing/2014/main" id="{DE39AC98-80F8-4588-83D8-3469C261CE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6173964"/>
              </p:ext>
            </p:extLst>
          </p:nvPr>
        </p:nvGraphicFramePr>
        <p:xfrm>
          <a:off x="197519" y="843915"/>
          <a:ext cx="11785932" cy="5953125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2136607">
                  <a:extLst>
                    <a:ext uri="{9D8B030D-6E8A-4147-A177-3AD203B41FA5}">
                      <a16:colId xmlns:a16="http://schemas.microsoft.com/office/drawing/2014/main" val="2994811326"/>
                    </a:ext>
                  </a:extLst>
                </a:gridCol>
                <a:gridCol w="1227221">
                  <a:extLst>
                    <a:ext uri="{9D8B030D-6E8A-4147-A177-3AD203B41FA5}">
                      <a16:colId xmlns:a16="http://schemas.microsoft.com/office/drawing/2014/main" val="2657359852"/>
                    </a:ext>
                  </a:extLst>
                </a:gridCol>
                <a:gridCol w="964339">
                  <a:extLst>
                    <a:ext uri="{9D8B030D-6E8A-4147-A177-3AD203B41FA5}">
                      <a16:colId xmlns:a16="http://schemas.microsoft.com/office/drawing/2014/main" val="4064139317"/>
                    </a:ext>
                  </a:extLst>
                </a:gridCol>
                <a:gridCol w="1065395">
                  <a:extLst>
                    <a:ext uri="{9D8B030D-6E8A-4147-A177-3AD203B41FA5}">
                      <a16:colId xmlns:a16="http://schemas.microsoft.com/office/drawing/2014/main" val="1814172700"/>
                    </a:ext>
                  </a:extLst>
                </a:gridCol>
                <a:gridCol w="1065395">
                  <a:extLst>
                    <a:ext uri="{9D8B030D-6E8A-4147-A177-3AD203B41FA5}">
                      <a16:colId xmlns:a16="http://schemas.microsoft.com/office/drawing/2014/main" val="3974570635"/>
                    </a:ext>
                  </a:extLst>
                </a:gridCol>
                <a:gridCol w="1065395">
                  <a:extLst>
                    <a:ext uri="{9D8B030D-6E8A-4147-A177-3AD203B41FA5}">
                      <a16:colId xmlns:a16="http://schemas.microsoft.com/office/drawing/2014/main" val="2074859565"/>
                    </a:ext>
                  </a:extLst>
                </a:gridCol>
                <a:gridCol w="1065395">
                  <a:extLst>
                    <a:ext uri="{9D8B030D-6E8A-4147-A177-3AD203B41FA5}">
                      <a16:colId xmlns:a16="http://schemas.microsoft.com/office/drawing/2014/main" val="3567697915"/>
                    </a:ext>
                  </a:extLst>
                </a:gridCol>
                <a:gridCol w="1065395">
                  <a:extLst>
                    <a:ext uri="{9D8B030D-6E8A-4147-A177-3AD203B41FA5}">
                      <a16:colId xmlns:a16="http://schemas.microsoft.com/office/drawing/2014/main" val="2187848851"/>
                    </a:ext>
                  </a:extLst>
                </a:gridCol>
                <a:gridCol w="1065395">
                  <a:extLst>
                    <a:ext uri="{9D8B030D-6E8A-4147-A177-3AD203B41FA5}">
                      <a16:colId xmlns:a16="http://schemas.microsoft.com/office/drawing/2014/main" val="3453142149"/>
                    </a:ext>
                  </a:extLst>
                </a:gridCol>
                <a:gridCol w="1065395">
                  <a:extLst>
                    <a:ext uri="{9D8B030D-6E8A-4147-A177-3AD203B41FA5}">
                      <a16:colId xmlns:a16="http://schemas.microsoft.com/office/drawing/2014/main" val="12784807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de-DE" sz="2000" u="none" strike="noStrike" dirty="0">
                          <a:effectLst/>
                        </a:rPr>
                        <a:t>ENSEMBL</a:t>
                      </a:r>
                      <a:endParaRPr lang="de-DE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2000" u="none" strike="noStrike">
                          <a:effectLst/>
                        </a:rPr>
                        <a:t>symbol</a:t>
                      </a:r>
                      <a:endParaRPr lang="de-DE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2000" u="none" strike="noStrike" dirty="0" err="1">
                          <a:effectLst/>
                        </a:rPr>
                        <a:t>baseMean</a:t>
                      </a:r>
                      <a:endParaRPr lang="de-DE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2000" u="none" strike="noStrike" dirty="0">
                          <a:effectLst/>
                        </a:rPr>
                        <a:t>Kelly.Hx.Nx.L2FC</a:t>
                      </a:r>
                      <a:endParaRPr lang="de-DE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2000" u="none" strike="noStrike">
                          <a:effectLst/>
                        </a:rPr>
                        <a:t>Hif1a.Hx.Nx.L2FC</a:t>
                      </a:r>
                      <a:endParaRPr lang="de-DE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2000" u="none" strike="noStrike" dirty="0">
                          <a:effectLst/>
                        </a:rPr>
                        <a:t>Hif2a.Hx.vs.Nx.L2FC</a:t>
                      </a:r>
                      <a:endParaRPr lang="de-DE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Hif1a.Kelly.L2FC</a:t>
                      </a:r>
                      <a:endParaRPr lang="de-DE" sz="20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2000" u="none" strike="noStrike">
                          <a:effectLst/>
                        </a:rPr>
                        <a:t>Hif2a.Kelly.L2FC</a:t>
                      </a:r>
                      <a:endParaRPr lang="de-DE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2000" u="none" strike="noStrike">
                          <a:effectLst/>
                        </a:rPr>
                        <a:t>Hif1b.KellyL2FC</a:t>
                      </a:r>
                      <a:endParaRPr lang="de-DE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2000" u="none" strike="noStrike">
                          <a:effectLst/>
                        </a:rPr>
                        <a:t>Hif2a.Hif1a.L2FC</a:t>
                      </a:r>
                      <a:endParaRPr lang="de-DE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98904763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u="none" strike="noStrike" dirty="0">
                          <a:effectLst/>
                        </a:rPr>
                        <a:t>ENSG00000114023</a:t>
                      </a:r>
                      <a:endParaRPr lang="de-DE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2000" u="none" strike="noStrike">
                          <a:effectLst/>
                        </a:rPr>
                        <a:t>FAM162A</a:t>
                      </a:r>
                      <a:endParaRPr lang="de-DE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2000" u="none" strike="noStrike">
                          <a:effectLst/>
                        </a:rPr>
                        <a:t>12808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2000" u="none" strike="noStrike" dirty="0">
                          <a:effectLst/>
                        </a:rPr>
                        <a:t>2,7</a:t>
                      </a:r>
                      <a:endParaRPr lang="de-DE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2000" u="none" strike="noStrike">
                          <a:effectLst/>
                        </a:rPr>
                        <a:t>-1,1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2000" u="none" strike="noStrike">
                          <a:effectLst/>
                        </a:rPr>
                        <a:t>4,2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2000" u="none" strike="noStrike">
                          <a:effectLst/>
                        </a:rPr>
                        <a:t>-3,8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2000" u="none" strike="noStrike">
                          <a:effectLst/>
                        </a:rPr>
                        <a:t>1,5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2000" u="none" strike="noStrike">
                          <a:effectLst/>
                        </a:rPr>
                        <a:t>0,4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2000" u="none" strike="noStrike">
                          <a:effectLst/>
                        </a:rPr>
                        <a:t>5,2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896159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u="none" strike="noStrike">
                          <a:effectLst/>
                        </a:rPr>
                        <a:t>ENSG00000123095</a:t>
                      </a:r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2000" u="none" strike="noStrike">
                          <a:effectLst/>
                        </a:rPr>
                        <a:t>BHLHE41</a:t>
                      </a:r>
                      <a:endParaRPr lang="de-DE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2000" u="none" strike="noStrike">
                          <a:effectLst/>
                        </a:rPr>
                        <a:t>591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2000" u="none" strike="noStrike">
                          <a:effectLst/>
                        </a:rPr>
                        <a:t>4,8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2000" u="none" strike="noStrike" dirty="0">
                          <a:effectLst/>
                        </a:rPr>
                        <a:t>1,0</a:t>
                      </a:r>
                      <a:endParaRPr lang="de-DE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2000" u="none" strike="noStrike">
                          <a:effectLst/>
                        </a:rPr>
                        <a:t>7,4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2000" u="none" strike="noStrike">
                          <a:effectLst/>
                        </a:rPr>
                        <a:t>-3,7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2000" u="none" strike="noStrike">
                          <a:effectLst/>
                        </a:rPr>
                        <a:t>2,7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2000" u="none" strike="noStrike">
                          <a:effectLst/>
                        </a:rPr>
                        <a:t>-1,9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2000" u="none" strike="noStrike">
                          <a:effectLst/>
                        </a:rPr>
                        <a:t>6,4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2660188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u="none" strike="noStrike" dirty="0">
                          <a:effectLst/>
                        </a:rPr>
                        <a:t>ENSG00000176171</a:t>
                      </a:r>
                      <a:endParaRPr lang="de-DE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2000" u="none" strike="noStrike">
                          <a:effectLst/>
                        </a:rPr>
                        <a:t>BNIP3</a:t>
                      </a:r>
                      <a:endParaRPr lang="de-DE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2000" u="none" strike="noStrike">
                          <a:effectLst/>
                        </a:rPr>
                        <a:t>21435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2000" u="none" strike="noStrike">
                          <a:effectLst/>
                        </a:rPr>
                        <a:t>3,2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2000" u="none" strike="noStrike">
                          <a:effectLst/>
                        </a:rPr>
                        <a:t>-0,4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2000" u="none" strike="noStrike" dirty="0">
                          <a:effectLst/>
                        </a:rPr>
                        <a:t>4,0</a:t>
                      </a:r>
                      <a:endParaRPr lang="de-DE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2000" u="none" strike="noStrike">
                          <a:effectLst/>
                        </a:rPr>
                        <a:t>-3,6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2000" u="none" strike="noStrike">
                          <a:effectLst/>
                        </a:rPr>
                        <a:t>0,8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2000" u="none" strike="noStrike">
                          <a:effectLst/>
                        </a:rPr>
                        <a:t>-0,1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2000" u="none" strike="noStrike">
                          <a:effectLst/>
                        </a:rPr>
                        <a:t>4,4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9610834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u="none" strike="noStrike">
                          <a:effectLst/>
                        </a:rPr>
                        <a:t>ENSG00000100314</a:t>
                      </a:r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2000" u="none" strike="noStrike">
                          <a:effectLst/>
                        </a:rPr>
                        <a:t>CABP7</a:t>
                      </a:r>
                      <a:endParaRPr lang="de-DE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2000" u="none" strike="noStrike">
                          <a:effectLst/>
                        </a:rPr>
                        <a:t>2092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2000" u="none" strike="noStrike">
                          <a:effectLst/>
                        </a:rPr>
                        <a:t>8,2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2000" u="none" strike="noStrike">
                          <a:effectLst/>
                        </a:rPr>
                        <a:t>5,0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2000" u="none" strike="noStrike" dirty="0">
                          <a:effectLst/>
                        </a:rPr>
                        <a:t>9,4</a:t>
                      </a:r>
                      <a:endParaRPr lang="de-DE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2000" u="none" strike="noStrike">
                          <a:effectLst/>
                        </a:rPr>
                        <a:t>-3,2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2000" u="none" strike="noStrike">
                          <a:effectLst/>
                        </a:rPr>
                        <a:t>1,2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2000" u="none" strike="noStrike">
                          <a:effectLst/>
                        </a:rPr>
                        <a:t>-1,2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2000" u="none" strike="noStrike">
                          <a:effectLst/>
                        </a:rPr>
                        <a:t>4,4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846064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u="none" strike="noStrike" dirty="0">
                          <a:effectLst/>
                        </a:rPr>
                        <a:t>ENSG00000159208</a:t>
                      </a:r>
                      <a:endParaRPr lang="de-DE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2000" u="none" strike="noStrike">
                          <a:effectLst/>
                        </a:rPr>
                        <a:t>CIART</a:t>
                      </a:r>
                      <a:endParaRPr lang="de-DE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2000" u="none" strike="noStrike" dirty="0">
                          <a:effectLst/>
                        </a:rPr>
                        <a:t>2104</a:t>
                      </a:r>
                      <a:endParaRPr lang="de-DE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2000" u="none" strike="noStrike">
                          <a:effectLst/>
                        </a:rPr>
                        <a:t>2,8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2000" u="none" strike="noStrike">
                          <a:effectLst/>
                        </a:rPr>
                        <a:t>-0,1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2000" u="none" strike="noStrike">
                          <a:effectLst/>
                        </a:rPr>
                        <a:t>3,9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2000" u="none" strike="noStrike">
                          <a:effectLst/>
                        </a:rPr>
                        <a:t>-2,9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2000" u="none" strike="noStrike">
                          <a:effectLst/>
                        </a:rPr>
                        <a:t>1,0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2000" u="none" strike="noStrike">
                          <a:effectLst/>
                        </a:rPr>
                        <a:t>-0,1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2000" u="none" strike="noStrike">
                          <a:effectLst/>
                        </a:rPr>
                        <a:t>3,9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890334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u="none" strike="noStrike">
                          <a:effectLst/>
                        </a:rPr>
                        <a:t>ENSG00000074800</a:t>
                      </a:r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2000" u="none" strike="noStrike">
                          <a:effectLst/>
                        </a:rPr>
                        <a:t>ENO1</a:t>
                      </a:r>
                      <a:endParaRPr lang="de-DE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2000" u="none" strike="noStrike">
                          <a:effectLst/>
                        </a:rPr>
                        <a:t>193556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2000" u="none" strike="noStrike">
                          <a:effectLst/>
                        </a:rPr>
                        <a:t>1,3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2000" u="none" strike="noStrike">
                          <a:effectLst/>
                        </a:rPr>
                        <a:t>-1,6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2000" u="none" strike="noStrike">
                          <a:effectLst/>
                        </a:rPr>
                        <a:t>2,3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2000" u="none" strike="noStrike" dirty="0">
                          <a:effectLst/>
                        </a:rPr>
                        <a:t>-2,9</a:t>
                      </a:r>
                      <a:endParaRPr lang="de-DE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2000" u="none" strike="noStrike" dirty="0">
                          <a:effectLst/>
                        </a:rPr>
                        <a:t>1,0</a:t>
                      </a:r>
                      <a:endParaRPr lang="de-DE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2000" u="none" strike="noStrike">
                          <a:effectLst/>
                        </a:rPr>
                        <a:t>1,0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2000" u="none" strike="noStrike">
                          <a:effectLst/>
                        </a:rPr>
                        <a:t>4,0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391820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u="none" strike="noStrike" dirty="0">
                          <a:effectLst/>
                        </a:rPr>
                        <a:t>ENSG00000139832</a:t>
                      </a:r>
                      <a:endParaRPr lang="de-DE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2000" u="none" strike="noStrike">
                          <a:effectLst/>
                        </a:rPr>
                        <a:t>RAB20</a:t>
                      </a:r>
                      <a:endParaRPr lang="de-DE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2000" u="none" strike="noStrike">
                          <a:effectLst/>
                        </a:rPr>
                        <a:t>773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2000" u="none" strike="noStrike">
                          <a:effectLst/>
                        </a:rPr>
                        <a:t>2,7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2000" u="none" strike="noStrike">
                          <a:effectLst/>
                        </a:rPr>
                        <a:t>0,2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2000" u="none" strike="noStrike">
                          <a:effectLst/>
                        </a:rPr>
                        <a:t>3,6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2000" u="none" strike="noStrike">
                          <a:effectLst/>
                        </a:rPr>
                        <a:t>-2,5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2000" u="none" strike="noStrike">
                          <a:effectLst/>
                        </a:rPr>
                        <a:t>0,9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2000" u="none" strike="noStrike">
                          <a:effectLst/>
                        </a:rPr>
                        <a:t>-0,6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2000" u="none" strike="noStrike">
                          <a:effectLst/>
                        </a:rPr>
                        <a:t>3,4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40486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u="none" strike="noStrike" dirty="0">
                          <a:effectLst/>
                        </a:rPr>
                        <a:t>ENSG00000079739</a:t>
                      </a:r>
                      <a:endParaRPr lang="de-DE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2000" u="none" strike="noStrike">
                          <a:effectLst/>
                        </a:rPr>
                        <a:t>PGM1</a:t>
                      </a:r>
                      <a:endParaRPr lang="de-DE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2000" u="none" strike="noStrike">
                          <a:effectLst/>
                        </a:rPr>
                        <a:t>6603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2000" u="none" strike="noStrike">
                          <a:effectLst/>
                        </a:rPr>
                        <a:t>1,3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2000" u="none" strike="noStrike">
                          <a:effectLst/>
                        </a:rPr>
                        <a:t>-1,2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2000" u="none" strike="noStrike">
                          <a:effectLst/>
                        </a:rPr>
                        <a:t>2,2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2000" u="none" strike="noStrike">
                          <a:effectLst/>
                        </a:rPr>
                        <a:t>-2,5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2000" u="none" strike="noStrike" dirty="0">
                          <a:effectLst/>
                        </a:rPr>
                        <a:t>0,9</a:t>
                      </a:r>
                      <a:endParaRPr lang="de-DE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2000" u="none" strike="noStrike">
                          <a:effectLst/>
                        </a:rPr>
                        <a:t>0,4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2000" u="none" strike="noStrike">
                          <a:effectLst/>
                        </a:rPr>
                        <a:t>3,4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343370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u="none" strike="noStrike">
                          <a:effectLst/>
                        </a:rPr>
                        <a:t>ENSG00000146094</a:t>
                      </a:r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2000" u="none" strike="noStrike">
                          <a:effectLst/>
                        </a:rPr>
                        <a:t>DOK3</a:t>
                      </a:r>
                      <a:endParaRPr lang="de-DE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2000" u="none" strike="noStrike">
                          <a:effectLst/>
                        </a:rPr>
                        <a:t>853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2000" u="none" strike="noStrike">
                          <a:effectLst/>
                        </a:rPr>
                        <a:t>2,0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2000" u="none" strike="noStrike">
                          <a:effectLst/>
                        </a:rPr>
                        <a:t>-0,3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2000" u="none" strike="noStrike">
                          <a:effectLst/>
                        </a:rPr>
                        <a:t>2,9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2000" u="none" strike="noStrike">
                          <a:effectLst/>
                        </a:rPr>
                        <a:t>-2,3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2000" u="none" strike="noStrike" dirty="0">
                          <a:effectLst/>
                        </a:rPr>
                        <a:t>0,9</a:t>
                      </a:r>
                      <a:endParaRPr lang="de-DE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2000" u="none" strike="noStrike" dirty="0">
                          <a:effectLst/>
                        </a:rPr>
                        <a:t>-1,2</a:t>
                      </a:r>
                      <a:endParaRPr lang="de-DE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2000" u="none" strike="noStrike">
                          <a:effectLst/>
                        </a:rPr>
                        <a:t>3,2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025418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u="none" strike="noStrike" dirty="0">
                          <a:effectLst/>
                        </a:rPr>
                        <a:t>ENSG00000102144</a:t>
                      </a:r>
                      <a:endParaRPr lang="de-DE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2000" u="none" strike="noStrike">
                          <a:effectLst/>
                        </a:rPr>
                        <a:t>PGK1</a:t>
                      </a:r>
                      <a:endParaRPr lang="de-DE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2000" u="none" strike="noStrike">
                          <a:effectLst/>
                        </a:rPr>
                        <a:t>69853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2000" u="none" strike="noStrike">
                          <a:effectLst/>
                        </a:rPr>
                        <a:t>2,4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2000" u="none" strike="noStrike">
                          <a:effectLst/>
                        </a:rPr>
                        <a:t>0,1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2000" u="none" strike="noStrike">
                          <a:effectLst/>
                        </a:rPr>
                        <a:t>3,0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2000" u="none" strike="noStrike">
                          <a:effectLst/>
                        </a:rPr>
                        <a:t>-2,2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2000" u="none" strike="noStrike">
                          <a:effectLst/>
                        </a:rPr>
                        <a:t>0,6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2000" u="none" strike="noStrike" dirty="0">
                          <a:effectLst/>
                        </a:rPr>
                        <a:t>0,2</a:t>
                      </a:r>
                      <a:endParaRPr lang="de-DE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2000" u="none" strike="noStrike">
                          <a:effectLst/>
                        </a:rPr>
                        <a:t>2,9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203316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u="none" strike="noStrike" dirty="0">
                          <a:effectLst/>
                        </a:rPr>
                        <a:t>ENSG00000165802</a:t>
                      </a:r>
                      <a:endParaRPr lang="de-DE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2000" u="none" strike="noStrike">
                          <a:effectLst/>
                        </a:rPr>
                        <a:t>NSMF</a:t>
                      </a:r>
                      <a:endParaRPr lang="de-DE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2000" u="none" strike="noStrike">
                          <a:effectLst/>
                        </a:rPr>
                        <a:t>12663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2000" u="none" strike="noStrike">
                          <a:effectLst/>
                        </a:rPr>
                        <a:t>0,9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2000" u="none" strike="noStrike">
                          <a:effectLst/>
                        </a:rPr>
                        <a:t>-1,3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2000" u="none" strike="noStrike">
                          <a:effectLst/>
                        </a:rPr>
                        <a:t>2,4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2000" u="none" strike="noStrike">
                          <a:effectLst/>
                        </a:rPr>
                        <a:t>-2,2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2000" u="none" strike="noStrike">
                          <a:effectLst/>
                        </a:rPr>
                        <a:t>1,5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2000" u="none" strike="noStrike" dirty="0">
                          <a:effectLst/>
                        </a:rPr>
                        <a:t>-0,4</a:t>
                      </a:r>
                      <a:endParaRPr lang="de-DE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2000" u="none" strike="noStrike">
                          <a:effectLst/>
                        </a:rPr>
                        <a:t>3,7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558825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u="none" strike="noStrike" dirty="0">
                          <a:effectLst/>
                        </a:rPr>
                        <a:t>ENSG00000118194</a:t>
                      </a:r>
                      <a:endParaRPr lang="de-DE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2000" u="none" strike="noStrike">
                          <a:effectLst/>
                        </a:rPr>
                        <a:t>TNNT2</a:t>
                      </a:r>
                      <a:endParaRPr lang="de-DE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2000" u="none" strike="noStrike">
                          <a:effectLst/>
                        </a:rPr>
                        <a:t>957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2000" u="none" strike="noStrike">
                          <a:effectLst/>
                        </a:rPr>
                        <a:t>2,1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2000" u="none" strike="noStrike">
                          <a:effectLst/>
                        </a:rPr>
                        <a:t>0,0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2000" u="none" strike="noStrike">
                          <a:effectLst/>
                        </a:rPr>
                        <a:t>4,3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2000" u="none" strike="noStrike">
                          <a:effectLst/>
                        </a:rPr>
                        <a:t>-2,1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2000" u="none" strike="noStrike">
                          <a:effectLst/>
                        </a:rPr>
                        <a:t>2,2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2000" u="none" strike="noStrike" dirty="0">
                          <a:effectLst/>
                        </a:rPr>
                        <a:t>-0,7</a:t>
                      </a:r>
                      <a:endParaRPr lang="de-DE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2000" u="none" strike="noStrike">
                          <a:effectLst/>
                        </a:rPr>
                        <a:t>4,3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7019364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u="none" strike="noStrike" dirty="0">
                          <a:effectLst/>
                        </a:rPr>
                        <a:t>ENSG00000291995</a:t>
                      </a:r>
                      <a:endParaRPr lang="de-DE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2000" u="none" strike="noStrike">
                          <a:effectLst/>
                        </a:rPr>
                        <a:t>GOLGA8A</a:t>
                      </a:r>
                      <a:endParaRPr lang="de-DE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2000" u="none" strike="noStrike">
                          <a:effectLst/>
                        </a:rPr>
                        <a:t>11149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2000" u="none" strike="noStrike">
                          <a:effectLst/>
                        </a:rPr>
                        <a:t>2,5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2000" u="none" strike="noStrike">
                          <a:effectLst/>
                        </a:rPr>
                        <a:t>0,4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2000" u="none" strike="noStrike">
                          <a:effectLst/>
                        </a:rPr>
                        <a:t>3,6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2000" u="none" strike="noStrike">
                          <a:effectLst/>
                        </a:rPr>
                        <a:t>-2,1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2000" u="none" strike="noStrike">
                          <a:effectLst/>
                        </a:rPr>
                        <a:t>1,1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2000" u="none" strike="noStrike" dirty="0">
                          <a:effectLst/>
                        </a:rPr>
                        <a:t>-0,4</a:t>
                      </a:r>
                      <a:endParaRPr lang="de-DE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2000" u="none" strike="noStrike">
                          <a:effectLst/>
                        </a:rPr>
                        <a:t>3,2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7918469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u="none" strike="noStrike" dirty="0">
                          <a:effectLst/>
                        </a:rPr>
                        <a:t>ENSG00000291946</a:t>
                      </a:r>
                      <a:endParaRPr lang="de-DE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2000" u="none" strike="noStrike">
                          <a:effectLst/>
                        </a:rPr>
                        <a:t>NPW</a:t>
                      </a:r>
                      <a:endParaRPr lang="de-DE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2000" u="none" strike="noStrike">
                          <a:effectLst/>
                        </a:rPr>
                        <a:t>893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2000" u="none" strike="noStrike">
                          <a:effectLst/>
                        </a:rPr>
                        <a:t>1,9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2000" u="none" strike="noStrike">
                          <a:effectLst/>
                        </a:rPr>
                        <a:t>-0,1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2000" u="none" strike="noStrike">
                          <a:effectLst/>
                        </a:rPr>
                        <a:t>4,1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2000" u="none" strike="noStrike">
                          <a:effectLst/>
                        </a:rPr>
                        <a:t>-2,1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2000" u="none" strike="noStrike">
                          <a:effectLst/>
                        </a:rPr>
                        <a:t>2,2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2000" u="none" strike="noStrike" dirty="0">
                          <a:effectLst/>
                        </a:rPr>
                        <a:t>0,5</a:t>
                      </a:r>
                      <a:endParaRPr lang="de-DE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2000" u="none" strike="noStrike" dirty="0">
                          <a:effectLst/>
                        </a:rPr>
                        <a:t>4,2</a:t>
                      </a:r>
                      <a:endParaRPr lang="de-DE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657860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u="none" strike="noStrike" dirty="0">
                          <a:effectLst/>
                        </a:rPr>
                        <a:t>ENSG00000114480</a:t>
                      </a:r>
                      <a:endParaRPr lang="de-DE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2000" u="none" strike="noStrike">
                          <a:effectLst/>
                        </a:rPr>
                        <a:t>GBE1</a:t>
                      </a:r>
                      <a:endParaRPr lang="de-DE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2000" u="none" strike="noStrike">
                          <a:effectLst/>
                        </a:rPr>
                        <a:t>3845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2000" u="none" strike="noStrike">
                          <a:effectLst/>
                        </a:rPr>
                        <a:t>2,9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2000" u="none" strike="noStrike">
                          <a:effectLst/>
                        </a:rPr>
                        <a:t>0,9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2000" u="none" strike="noStrike">
                          <a:effectLst/>
                        </a:rPr>
                        <a:t>3,8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2000" u="none" strike="noStrike">
                          <a:effectLst/>
                        </a:rPr>
                        <a:t>-2,0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2000" u="none" strike="noStrike">
                          <a:effectLst/>
                        </a:rPr>
                        <a:t>0,9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2000" u="none" strike="noStrike">
                          <a:effectLst/>
                        </a:rPr>
                        <a:t>-1,3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2000" u="none" strike="noStrike" dirty="0">
                          <a:effectLst/>
                        </a:rPr>
                        <a:t>2,9</a:t>
                      </a:r>
                      <a:endParaRPr lang="de-DE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3971335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u="none" strike="noStrike" dirty="0">
                          <a:effectLst/>
                        </a:rPr>
                        <a:t>ENSG00000173157</a:t>
                      </a:r>
                      <a:endParaRPr lang="de-DE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2000" u="none" strike="noStrike">
                          <a:effectLst/>
                        </a:rPr>
                        <a:t>ADAMTS20</a:t>
                      </a:r>
                      <a:endParaRPr lang="de-DE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2000" u="none" strike="noStrike">
                          <a:effectLst/>
                        </a:rPr>
                        <a:t>1183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2000" u="none" strike="noStrike">
                          <a:effectLst/>
                        </a:rPr>
                        <a:t>2,5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2000" u="none" strike="noStrike">
                          <a:effectLst/>
                        </a:rPr>
                        <a:t>0,6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2000" u="none" strike="noStrike">
                          <a:effectLst/>
                        </a:rPr>
                        <a:t>3,4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2000" u="none" strike="noStrike" dirty="0">
                          <a:effectLst/>
                        </a:rPr>
                        <a:t>-1,9</a:t>
                      </a:r>
                      <a:endParaRPr lang="de-DE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2000" u="none" strike="noStrike">
                          <a:effectLst/>
                        </a:rPr>
                        <a:t>0,9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2000" u="none" strike="noStrike">
                          <a:effectLst/>
                        </a:rPr>
                        <a:t>-1,1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2000" u="none" strike="noStrike" dirty="0">
                          <a:effectLst/>
                        </a:rPr>
                        <a:t>2,8</a:t>
                      </a:r>
                      <a:endParaRPr lang="de-DE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87072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10371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github.com/DNAborn/RNAseq_Kelly_Hx/raw/main/4_manuscript/Readme_files/figure-gfm/gene_lists-1.png">
            <a:extLst>
              <a:ext uri="{FF2B5EF4-FFF2-40B4-BE49-F238E27FC236}">
                <a16:creationId xmlns:a16="http://schemas.microsoft.com/office/drawing/2014/main" id="{B0BB7D5A-2DAB-4B35-83CB-C7A00DA6E0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34975"/>
            <a:ext cx="12192000" cy="8709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3F7B015A-8A9A-48F9-A612-1D3555D235F4}"/>
              </a:ext>
            </a:extLst>
          </p:cNvPr>
          <p:cNvSpPr txBox="1"/>
          <p:nvPr/>
        </p:nvSpPr>
        <p:spPr>
          <a:xfrm>
            <a:off x="1636294" y="192505"/>
            <a:ext cx="10727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b="1" dirty="0">
                <a:solidFill>
                  <a:srgbClr val="FF0000"/>
                </a:solidFill>
              </a:rPr>
              <a:t>HIF1A</a:t>
            </a:r>
          </a:p>
        </p:txBody>
      </p:sp>
    </p:spTree>
    <p:extLst>
      <p:ext uri="{BB962C8B-B14F-4D97-AF65-F5344CB8AC3E}">
        <p14:creationId xmlns:p14="http://schemas.microsoft.com/office/powerpoint/2010/main" val="39796613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feld 4">
            <a:extLst>
              <a:ext uri="{FF2B5EF4-FFF2-40B4-BE49-F238E27FC236}">
                <a16:creationId xmlns:a16="http://schemas.microsoft.com/office/drawing/2014/main" id="{6879E937-BCA0-438E-838D-D127BD1474D5}"/>
              </a:ext>
            </a:extLst>
          </p:cNvPr>
          <p:cNvSpPr txBox="1"/>
          <p:nvPr/>
        </p:nvSpPr>
        <p:spPr>
          <a:xfrm>
            <a:off x="1636294" y="192505"/>
            <a:ext cx="10727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b="1" dirty="0">
                <a:solidFill>
                  <a:srgbClr val="FF0000"/>
                </a:solidFill>
              </a:rPr>
              <a:t>HIF2A</a:t>
            </a:r>
          </a:p>
        </p:txBody>
      </p:sp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28E24290-2524-4DB4-96DB-9FC70BE85C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0662938"/>
              </p:ext>
            </p:extLst>
          </p:nvPr>
        </p:nvGraphicFramePr>
        <p:xfrm>
          <a:off x="337078" y="1395663"/>
          <a:ext cx="11517844" cy="53332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09486">
                  <a:extLst>
                    <a:ext uri="{9D8B030D-6E8A-4147-A177-3AD203B41FA5}">
                      <a16:colId xmlns:a16="http://schemas.microsoft.com/office/drawing/2014/main" val="2116479652"/>
                    </a:ext>
                  </a:extLst>
                </a:gridCol>
                <a:gridCol w="1091821">
                  <a:extLst>
                    <a:ext uri="{9D8B030D-6E8A-4147-A177-3AD203B41FA5}">
                      <a16:colId xmlns:a16="http://schemas.microsoft.com/office/drawing/2014/main" val="195320772"/>
                    </a:ext>
                  </a:extLst>
                </a:gridCol>
                <a:gridCol w="1273790">
                  <a:extLst>
                    <a:ext uri="{9D8B030D-6E8A-4147-A177-3AD203B41FA5}">
                      <a16:colId xmlns:a16="http://schemas.microsoft.com/office/drawing/2014/main" val="3382479813"/>
                    </a:ext>
                  </a:extLst>
                </a:gridCol>
                <a:gridCol w="1091821">
                  <a:extLst>
                    <a:ext uri="{9D8B030D-6E8A-4147-A177-3AD203B41FA5}">
                      <a16:colId xmlns:a16="http://schemas.microsoft.com/office/drawing/2014/main" val="237429999"/>
                    </a:ext>
                  </a:extLst>
                </a:gridCol>
                <a:gridCol w="1091821">
                  <a:extLst>
                    <a:ext uri="{9D8B030D-6E8A-4147-A177-3AD203B41FA5}">
                      <a16:colId xmlns:a16="http://schemas.microsoft.com/office/drawing/2014/main" val="3064004339"/>
                    </a:ext>
                  </a:extLst>
                </a:gridCol>
                <a:gridCol w="1091821">
                  <a:extLst>
                    <a:ext uri="{9D8B030D-6E8A-4147-A177-3AD203B41FA5}">
                      <a16:colId xmlns:a16="http://schemas.microsoft.com/office/drawing/2014/main" val="2830423978"/>
                    </a:ext>
                  </a:extLst>
                </a:gridCol>
                <a:gridCol w="1091821">
                  <a:extLst>
                    <a:ext uri="{9D8B030D-6E8A-4147-A177-3AD203B41FA5}">
                      <a16:colId xmlns:a16="http://schemas.microsoft.com/office/drawing/2014/main" val="844107550"/>
                    </a:ext>
                  </a:extLst>
                </a:gridCol>
                <a:gridCol w="1091821">
                  <a:extLst>
                    <a:ext uri="{9D8B030D-6E8A-4147-A177-3AD203B41FA5}">
                      <a16:colId xmlns:a16="http://schemas.microsoft.com/office/drawing/2014/main" val="284433678"/>
                    </a:ext>
                  </a:extLst>
                </a:gridCol>
                <a:gridCol w="1091821">
                  <a:extLst>
                    <a:ext uri="{9D8B030D-6E8A-4147-A177-3AD203B41FA5}">
                      <a16:colId xmlns:a16="http://schemas.microsoft.com/office/drawing/2014/main" val="3906748903"/>
                    </a:ext>
                  </a:extLst>
                </a:gridCol>
                <a:gridCol w="1091821">
                  <a:extLst>
                    <a:ext uri="{9D8B030D-6E8A-4147-A177-3AD203B41FA5}">
                      <a16:colId xmlns:a16="http://schemas.microsoft.com/office/drawing/2014/main" val="43056353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u="none" strike="noStrike" dirty="0">
                          <a:effectLst/>
                        </a:rPr>
                        <a:t>ENSEMBL</a:t>
                      </a:r>
                      <a:endParaRPr lang="de-DE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8" marR="8918" marT="891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u="none" strike="noStrike">
                          <a:effectLst/>
                        </a:rPr>
                        <a:t>symbol</a:t>
                      </a:r>
                      <a:endParaRPr lang="de-DE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8" marR="8918" marT="891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u="none" strike="noStrike" dirty="0" err="1">
                          <a:effectLst/>
                        </a:rPr>
                        <a:t>baseMean</a:t>
                      </a:r>
                      <a:endParaRPr lang="de-DE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8" marR="8918" marT="891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u="none" strike="noStrike">
                          <a:effectLst/>
                        </a:rPr>
                        <a:t>Kelly.Hx.Nx.L2FC</a:t>
                      </a:r>
                      <a:endParaRPr lang="de-DE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8" marR="8918" marT="891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u="none" strike="noStrike" dirty="0">
                          <a:effectLst/>
                        </a:rPr>
                        <a:t>Hif1a.Hx.Nx.L2FC</a:t>
                      </a:r>
                      <a:endParaRPr lang="de-DE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8" marR="8918" marT="891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u="none" strike="noStrike" dirty="0">
                          <a:effectLst/>
                        </a:rPr>
                        <a:t>Hif2a.Hx.vs.Nx.log2FoldChange</a:t>
                      </a:r>
                      <a:endParaRPr lang="de-DE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8" marR="8918" marT="891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u="none" strike="noStrike">
                          <a:effectLst/>
                        </a:rPr>
                        <a:t>Hif1a.Kelly.L2FC</a:t>
                      </a:r>
                      <a:endParaRPr lang="de-DE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8" marR="8918" marT="891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u="none" strike="noStrike" dirty="0">
                          <a:effectLst/>
                        </a:rPr>
                        <a:t>Hif2a.Kelly.L2FC</a:t>
                      </a:r>
                      <a:endParaRPr lang="de-DE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8" marR="8918" marT="891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u="none" strike="noStrike" dirty="0">
                          <a:effectLst/>
                        </a:rPr>
                        <a:t>Hif1b.KellyL2FC</a:t>
                      </a:r>
                      <a:endParaRPr lang="de-DE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8" marR="8918" marT="891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u="none" strike="noStrike" dirty="0">
                          <a:effectLst/>
                        </a:rPr>
                        <a:t>Hif2a.Hif1a.L2FC</a:t>
                      </a:r>
                      <a:endParaRPr lang="de-DE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8" marR="8918" marT="8918" marB="0" anchor="b"/>
                </a:tc>
                <a:extLst>
                  <a:ext uri="{0D108BD9-81ED-4DB2-BD59-A6C34878D82A}">
                    <a16:rowId xmlns:a16="http://schemas.microsoft.com/office/drawing/2014/main" val="38044172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u="none" strike="noStrike" dirty="0">
                          <a:effectLst/>
                        </a:rPr>
                        <a:t>ENSG00000152822</a:t>
                      </a:r>
                      <a:endParaRPr lang="de-DE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8" marR="8918" marT="891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2000" u="none" strike="noStrike">
                          <a:effectLst/>
                        </a:rPr>
                        <a:t>GRM1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8" marR="8918" marT="891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2000" u="none" strike="noStrike">
                          <a:effectLst/>
                        </a:rPr>
                        <a:t>542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8" marR="8918" marT="891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2000" u="none" strike="noStrike">
                          <a:effectLst/>
                        </a:rPr>
                        <a:t>6,7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8" marR="8918" marT="891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2000" u="none" strike="noStrike">
                          <a:effectLst/>
                        </a:rPr>
                        <a:t>7,8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8" marR="8918" marT="891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2000" u="none" strike="noStrike">
                          <a:effectLst/>
                        </a:rPr>
                        <a:t>1,0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8" marR="8918" marT="891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2000" u="none" strike="noStrike" dirty="0">
                          <a:effectLst/>
                        </a:rPr>
                        <a:t>1,0</a:t>
                      </a:r>
                      <a:endParaRPr lang="de-DE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8" marR="8918" marT="891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2000" u="none" strike="noStrike" dirty="0">
                          <a:effectLst/>
                        </a:rPr>
                        <a:t>-5,7</a:t>
                      </a:r>
                      <a:endParaRPr lang="de-DE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8" marR="8918" marT="891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2000" u="none" strike="noStrike">
                          <a:effectLst/>
                        </a:rPr>
                        <a:t>-6,4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8" marR="8918" marT="891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2000" u="none" strike="noStrike">
                          <a:effectLst/>
                        </a:rPr>
                        <a:t>-6,7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8" marR="8918" marT="8918" marB="0" anchor="b"/>
                </a:tc>
                <a:extLst>
                  <a:ext uri="{0D108BD9-81ED-4DB2-BD59-A6C34878D82A}">
                    <a16:rowId xmlns:a16="http://schemas.microsoft.com/office/drawing/2014/main" val="1517633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u="none" strike="noStrike" dirty="0">
                          <a:effectLst/>
                        </a:rPr>
                        <a:t>ENSG00000183691</a:t>
                      </a:r>
                      <a:endParaRPr lang="de-DE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8" marR="8918" marT="891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2000" u="none" strike="noStrike">
                          <a:effectLst/>
                        </a:rPr>
                        <a:t>NOG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8" marR="8918" marT="891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2000" u="none" strike="noStrike">
                          <a:effectLst/>
                        </a:rPr>
                        <a:t>1681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8" marR="8918" marT="891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2000" u="none" strike="noStrike">
                          <a:effectLst/>
                        </a:rPr>
                        <a:t>12,1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8" marR="8918" marT="891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2000" u="none" strike="noStrike">
                          <a:effectLst/>
                        </a:rPr>
                        <a:t>10,2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8" marR="8918" marT="891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2000" u="none" strike="noStrike">
                          <a:effectLst/>
                        </a:rPr>
                        <a:t>6,9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8" marR="8918" marT="891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2000" u="none" strike="noStrike">
                          <a:effectLst/>
                        </a:rPr>
                        <a:t>-1,8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8" marR="8918" marT="891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2000" u="none" strike="noStrike">
                          <a:effectLst/>
                        </a:rPr>
                        <a:t>-5,1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8" marR="8918" marT="891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2000" u="none" strike="noStrike">
                          <a:effectLst/>
                        </a:rPr>
                        <a:t>-9,1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8" marR="8918" marT="891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2000" u="none" strike="noStrike">
                          <a:effectLst/>
                        </a:rPr>
                        <a:t>-3,3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8" marR="8918" marT="8918" marB="0" anchor="b"/>
                </a:tc>
                <a:extLst>
                  <a:ext uri="{0D108BD9-81ED-4DB2-BD59-A6C34878D82A}">
                    <a16:rowId xmlns:a16="http://schemas.microsoft.com/office/drawing/2014/main" val="36360860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u="none" strike="noStrike" dirty="0">
                          <a:effectLst/>
                        </a:rPr>
                        <a:t>ENSG00000189120</a:t>
                      </a:r>
                      <a:endParaRPr lang="de-DE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8" marR="8918" marT="891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2000" u="none" strike="noStrike" dirty="0">
                          <a:effectLst/>
                        </a:rPr>
                        <a:t>SP6</a:t>
                      </a:r>
                      <a:endParaRPr lang="de-DE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8" marR="8918" marT="891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2000" u="none" strike="noStrike">
                          <a:effectLst/>
                        </a:rPr>
                        <a:t>1447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8" marR="8918" marT="891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2000" u="none" strike="noStrike">
                          <a:effectLst/>
                        </a:rPr>
                        <a:t>5,9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8" marR="8918" marT="891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2000" u="none" strike="noStrike">
                          <a:effectLst/>
                        </a:rPr>
                        <a:t>7,1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8" marR="8918" marT="891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2000" u="none" strike="noStrike">
                          <a:effectLst/>
                        </a:rPr>
                        <a:t>1,3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8" marR="8918" marT="891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2000" u="none" strike="noStrike">
                          <a:effectLst/>
                        </a:rPr>
                        <a:t>1,2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8" marR="8918" marT="891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2000" u="none" strike="noStrike">
                          <a:effectLst/>
                        </a:rPr>
                        <a:t>-4,6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8" marR="8918" marT="891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2000" u="none" strike="noStrike">
                          <a:effectLst/>
                        </a:rPr>
                        <a:t>-1,1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8" marR="8918" marT="891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2000" u="none" strike="noStrike">
                          <a:effectLst/>
                        </a:rPr>
                        <a:t>-5,8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8" marR="8918" marT="8918" marB="0" anchor="b"/>
                </a:tc>
                <a:extLst>
                  <a:ext uri="{0D108BD9-81ED-4DB2-BD59-A6C34878D82A}">
                    <a16:rowId xmlns:a16="http://schemas.microsoft.com/office/drawing/2014/main" val="42368439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u="none" strike="noStrike" dirty="0">
                          <a:effectLst/>
                        </a:rPr>
                        <a:t>ENSG00000129757</a:t>
                      </a:r>
                      <a:endParaRPr lang="de-DE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8" marR="8918" marT="891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2000" u="none" strike="noStrike">
                          <a:effectLst/>
                        </a:rPr>
                        <a:t>CDKN1C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8" marR="8918" marT="891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2000" u="none" strike="noStrike">
                          <a:effectLst/>
                        </a:rPr>
                        <a:t>1909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8" marR="8918" marT="891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2000" u="none" strike="noStrike" dirty="0">
                          <a:effectLst/>
                        </a:rPr>
                        <a:t>8,0</a:t>
                      </a:r>
                      <a:endParaRPr lang="de-DE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8" marR="8918" marT="891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2000" u="none" strike="noStrike">
                          <a:effectLst/>
                        </a:rPr>
                        <a:t>6,3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8" marR="8918" marT="891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2000" u="none" strike="noStrike">
                          <a:effectLst/>
                        </a:rPr>
                        <a:t>3,4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8" marR="8918" marT="891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2000" u="none" strike="noStrike">
                          <a:effectLst/>
                        </a:rPr>
                        <a:t>-1,7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8" marR="8918" marT="891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2000" u="none" strike="noStrike">
                          <a:effectLst/>
                        </a:rPr>
                        <a:t>-4,5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8" marR="8918" marT="891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2000" u="none" strike="noStrike">
                          <a:effectLst/>
                        </a:rPr>
                        <a:t>-5,2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8" marR="8918" marT="891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2000" u="none" strike="noStrike">
                          <a:effectLst/>
                        </a:rPr>
                        <a:t>-2,9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8" marR="8918" marT="8918" marB="0" anchor="b"/>
                </a:tc>
                <a:extLst>
                  <a:ext uri="{0D108BD9-81ED-4DB2-BD59-A6C34878D82A}">
                    <a16:rowId xmlns:a16="http://schemas.microsoft.com/office/drawing/2014/main" val="101388488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u="none" strike="noStrike" dirty="0">
                          <a:effectLst/>
                        </a:rPr>
                        <a:t>ENSG00000148053</a:t>
                      </a:r>
                      <a:endParaRPr lang="de-DE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8" marR="8918" marT="891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2000" u="none" strike="noStrike">
                          <a:effectLst/>
                        </a:rPr>
                        <a:t>NTRK2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8" marR="8918" marT="891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2000" u="none" strike="noStrike">
                          <a:effectLst/>
                        </a:rPr>
                        <a:t>692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8" marR="8918" marT="891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2000" u="none" strike="noStrike">
                          <a:effectLst/>
                        </a:rPr>
                        <a:t>6,8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8" marR="8918" marT="891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2000" u="none" strike="noStrike">
                          <a:effectLst/>
                        </a:rPr>
                        <a:t>8,0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8" marR="8918" marT="891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2000" u="none" strike="noStrike">
                          <a:effectLst/>
                        </a:rPr>
                        <a:t>2,5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8" marR="8918" marT="891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2000" u="none" strike="noStrike">
                          <a:effectLst/>
                        </a:rPr>
                        <a:t>1,3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8" marR="8918" marT="891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2000" u="none" strike="noStrike">
                          <a:effectLst/>
                        </a:rPr>
                        <a:t>-4,2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8" marR="8918" marT="891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2000" u="none" strike="noStrike">
                          <a:effectLst/>
                        </a:rPr>
                        <a:t>-6,8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8" marR="8918" marT="891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2000" u="none" strike="noStrike">
                          <a:effectLst/>
                        </a:rPr>
                        <a:t>-5,5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8" marR="8918" marT="8918" marB="0" anchor="b"/>
                </a:tc>
                <a:extLst>
                  <a:ext uri="{0D108BD9-81ED-4DB2-BD59-A6C34878D82A}">
                    <a16:rowId xmlns:a16="http://schemas.microsoft.com/office/drawing/2014/main" val="10859708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u="none" strike="noStrike">
                          <a:effectLst/>
                        </a:rPr>
                        <a:t>ENSG00000116147</a:t>
                      </a:r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8" marR="8918" marT="891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2000" u="none" strike="noStrike">
                          <a:effectLst/>
                        </a:rPr>
                        <a:t>TNR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8" marR="8918" marT="891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2000" u="none" strike="noStrike">
                          <a:effectLst/>
                        </a:rPr>
                        <a:t>1919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8" marR="8918" marT="891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2000" u="none" strike="noStrike" dirty="0">
                          <a:effectLst/>
                        </a:rPr>
                        <a:t>2,3</a:t>
                      </a:r>
                      <a:endParaRPr lang="de-DE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8" marR="8918" marT="891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2000" u="none" strike="noStrike">
                          <a:effectLst/>
                        </a:rPr>
                        <a:t>3,5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8" marR="8918" marT="891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2000" u="none" strike="noStrike">
                          <a:effectLst/>
                        </a:rPr>
                        <a:t>-1,4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8" marR="8918" marT="891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2000" u="none" strike="noStrike">
                          <a:effectLst/>
                        </a:rPr>
                        <a:t>1,2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8" marR="8918" marT="891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2000" u="none" strike="noStrike">
                          <a:effectLst/>
                        </a:rPr>
                        <a:t>-3,8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8" marR="8918" marT="891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2000" u="none" strike="noStrike">
                          <a:effectLst/>
                        </a:rPr>
                        <a:t>-3,6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8" marR="8918" marT="891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2000" u="none" strike="noStrike">
                          <a:effectLst/>
                        </a:rPr>
                        <a:t>-4,9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8" marR="8918" marT="8918" marB="0" anchor="b"/>
                </a:tc>
                <a:extLst>
                  <a:ext uri="{0D108BD9-81ED-4DB2-BD59-A6C34878D82A}">
                    <a16:rowId xmlns:a16="http://schemas.microsoft.com/office/drawing/2014/main" val="18512837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u="none" strike="noStrike">
                          <a:effectLst/>
                        </a:rPr>
                        <a:t>ENSG00000106100</a:t>
                      </a:r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8" marR="8918" marT="891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2000" u="none" strike="noStrike">
                          <a:effectLst/>
                        </a:rPr>
                        <a:t>NOD1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8" marR="8918" marT="891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2000" u="none" strike="noStrike">
                          <a:effectLst/>
                        </a:rPr>
                        <a:t>3289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8" marR="8918" marT="891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2000" u="none" strike="noStrike">
                          <a:effectLst/>
                        </a:rPr>
                        <a:t>3,5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8" marR="8918" marT="891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2000" u="none" strike="noStrike" dirty="0">
                          <a:effectLst/>
                        </a:rPr>
                        <a:t>3,9</a:t>
                      </a:r>
                      <a:endParaRPr lang="de-DE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8" marR="8918" marT="891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2000" u="none" strike="noStrike">
                          <a:effectLst/>
                        </a:rPr>
                        <a:t>-0,2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8" marR="8918" marT="891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2000" u="none" strike="noStrike">
                          <a:effectLst/>
                        </a:rPr>
                        <a:t>0,4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8" marR="8918" marT="891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2000" u="none" strike="noStrike">
                          <a:effectLst/>
                        </a:rPr>
                        <a:t>-3,7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8" marR="8918" marT="891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2000" u="none" strike="noStrike">
                          <a:effectLst/>
                        </a:rPr>
                        <a:t>-3,5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8" marR="8918" marT="891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2000" u="none" strike="noStrike">
                          <a:effectLst/>
                        </a:rPr>
                        <a:t>-4,1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8" marR="8918" marT="8918" marB="0" anchor="b"/>
                </a:tc>
                <a:extLst>
                  <a:ext uri="{0D108BD9-81ED-4DB2-BD59-A6C34878D82A}">
                    <a16:rowId xmlns:a16="http://schemas.microsoft.com/office/drawing/2014/main" val="7532364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u="none" strike="noStrike" dirty="0">
                          <a:effectLst/>
                        </a:rPr>
                        <a:t>ENSG00000120549</a:t>
                      </a:r>
                      <a:endParaRPr lang="de-DE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8" marR="8918" marT="891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2000" u="none" strike="noStrike">
                          <a:effectLst/>
                        </a:rPr>
                        <a:t>KIAA1217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8" marR="8918" marT="891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2000" u="none" strike="noStrike">
                          <a:effectLst/>
                        </a:rPr>
                        <a:t>541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8" marR="8918" marT="891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2000" u="none" strike="noStrike">
                          <a:effectLst/>
                        </a:rPr>
                        <a:t>1,6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8" marR="8918" marT="891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2000" u="none" strike="noStrike">
                          <a:effectLst/>
                        </a:rPr>
                        <a:t>2,3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8" marR="8918" marT="891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2000" u="none" strike="noStrike" dirty="0">
                          <a:effectLst/>
                        </a:rPr>
                        <a:t>-2,1</a:t>
                      </a:r>
                      <a:endParaRPr lang="de-DE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8" marR="8918" marT="891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2000" u="none" strike="noStrike">
                          <a:effectLst/>
                        </a:rPr>
                        <a:t>0,7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8" marR="8918" marT="891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2000" u="none" strike="noStrike">
                          <a:effectLst/>
                        </a:rPr>
                        <a:t>-3,7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8" marR="8918" marT="891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2000" u="none" strike="noStrike">
                          <a:effectLst/>
                        </a:rPr>
                        <a:t>-3,2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8" marR="8918" marT="891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2000" u="none" strike="noStrike">
                          <a:effectLst/>
                        </a:rPr>
                        <a:t>-4,4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8" marR="8918" marT="8918" marB="0" anchor="b"/>
                </a:tc>
                <a:extLst>
                  <a:ext uri="{0D108BD9-81ED-4DB2-BD59-A6C34878D82A}">
                    <a16:rowId xmlns:a16="http://schemas.microsoft.com/office/drawing/2014/main" val="37012285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u="none" strike="noStrike" dirty="0">
                          <a:effectLst/>
                        </a:rPr>
                        <a:t>ENSG00000173762</a:t>
                      </a:r>
                      <a:endParaRPr lang="de-DE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8" marR="8918" marT="891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2000" u="none" strike="noStrike">
                          <a:effectLst/>
                        </a:rPr>
                        <a:t>CD7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8" marR="8918" marT="891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2000" u="none" strike="noStrike">
                          <a:effectLst/>
                        </a:rPr>
                        <a:t>1205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8" marR="8918" marT="891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2000" u="none" strike="noStrike">
                          <a:effectLst/>
                        </a:rPr>
                        <a:t>3,4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8" marR="8918" marT="891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2000" u="none" strike="noStrike">
                          <a:effectLst/>
                        </a:rPr>
                        <a:t>4,5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8" marR="8918" marT="891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2000" u="none" strike="noStrike" dirty="0">
                          <a:effectLst/>
                        </a:rPr>
                        <a:t>-0,3</a:t>
                      </a:r>
                      <a:endParaRPr lang="de-DE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8" marR="8918" marT="891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2000" u="none" strike="noStrike" dirty="0">
                          <a:effectLst/>
                        </a:rPr>
                        <a:t>1,1</a:t>
                      </a:r>
                      <a:endParaRPr lang="de-DE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8" marR="8918" marT="891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2000" u="none" strike="noStrike">
                          <a:effectLst/>
                        </a:rPr>
                        <a:t>-3,7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8" marR="8918" marT="891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2000" u="none" strike="noStrike">
                          <a:effectLst/>
                        </a:rPr>
                        <a:t>-2,4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8" marR="8918" marT="891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2000" u="none" strike="noStrike">
                          <a:effectLst/>
                        </a:rPr>
                        <a:t>-4,8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8" marR="8918" marT="8918" marB="0" anchor="b"/>
                </a:tc>
                <a:extLst>
                  <a:ext uri="{0D108BD9-81ED-4DB2-BD59-A6C34878D82A}">
                    <a16:rowId xmlns:a16="http://schemas.microsoft.com/office/drawing/2014/main" val="35502095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u="none" strike="noStrike" dirty="0">
                          <a:effectLst/>
                        </a:rPr>
                        <a:t>ENSG00000096696</a:t>
                      </a:r>
                      <a:endParaRPr lang="de-DE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8" marR="8918" marT="891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2000" u="none" strike="noStrike">
                          <a:effectLst/>
                        </a:rPr>
                        <a:t>DSP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8" marR="8918" marT="891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2000" u="none" strike="noStrike">
                          <a:effectLst/>
                        </a:rPr>
                        <a:t>525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8" marR="8918" marT="891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2000" u="none" strike="noStrike">
                          <a:effectLst/>
                        </a:rPr>
                        <a:t>10,6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8" marR="8918" marT="891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2000" u="none" strike="noStrike">
                          <a:effectLst/>
                        </a:rPr>
                        <a:t>14,0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8" marR="8918" marT="891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2000" u="none" strike="noStrike">
                          <a:effectLst/>
                        </a:rPr>
                        <a:t>7,2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8" marR="8918" marT="891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2000" u="none" strike="noStrike" dirty="0">
                          <a:effectLst/>
                        </a:rPr>
                        <a:t>3,3</a:t>
                      </a:r>
                      <a:endParaRPr lang="de-DE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8" marR="8918" marT="891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2000" u="none" strike="noStrike" dirty="0">
                          <a:effectLst/>
                        </a:rPr>
                        <a:t>-3,5</a:t>
                      </a:r>
                      <a:endParaRPr lang="de-DE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8" marR="8918" marT="891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2000" u="none" strike="noStrike">
                          <a:effectLst/>
                        </a:rPr>
                        <a:t>-10,7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8" marR="8918" marT="891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2000" u="none" strike="noStrike">
                          <a:effectLst/>
                        </a:rPr>
                        <a:t>-6,8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8" marR="8918" marT="8918" marB="0" anchor="b"/>
                </a:tc>
                <a:extLst>
                  <a:ext uri="{0D108BD9-81ED-4DB2-BD59-A6C34878D82A}">
                    <a16:rowId xmlns:a16="http://schemas.microsoft.com/office/drawing/2014/main" val="10937368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u="none" strike="noStrike" dirty="0">
                          <a:effectLst/>
                        </a:rPr>
                        <a:t>ENSG00000063015</a:t>
                      </a:r>
                      <a:endParaRPr lang="de-DE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8" marR="8918" marT="891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2000" u="none" strike="noStrike">
                          <a:effectLst/>
                        </a:rPr>
                        <a:t>SEZ6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8" marR="8918" marT="891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2000" u="none" strike="noStrike">
                          <a:effectLst/>
                        </a:rPr>
                        <a:t>4952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8" marR="8918" marT="891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2000" u="none" strike="noStrike">
                          <a:effectLst/>
                        </a:rPr>
                        <a:t>-1,7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8" marR="8918" marT="891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2000" u="none" strike="noStrike">
                          <a:effectLst/>
                        </a:rPr>
                        <a:t>-2,4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8" marR="8918" marT="891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2000" u="none" strike="noStrike">
                          <a:effectLst/>
                        </a:rPr>
                        <a:t>1,4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8" marR="8918" marT="891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2000" u="none" strike="noStrike">
                          <a:effectLst/>
                        </a:rPr>
                        <a:t>-0,7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8" marR="8918" marT="891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2000" u="none" strike="noStrike" dirty="0">
                          <a:effectLst/>
                        </a:rPr>
                        <a:t>3,1</a:t>
                      </a:r>
                      <a:endParaRPr lang="de-DE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8" marR="8918" marT="891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2000" u="none" strike="noStrike">
                          <a:effectLst/>
                        </a:rPr>
                        <a:t>1,8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8" marR="8918" marT="891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2000" u="none" strike="noStrike">
                          <a:effectLst/>
                        </a:rPr>
                        <a:t>3,8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8" marR="8918" marT="8918" marB="0" anchor="b"/>
                </a:tc>
                <a:extLst>
                  <a:ext uri="{0D108BD9-81ED-4DB2-BD59-A6C34878D82A}">
                    <a16:rowId xmlns:a16="http://schemas.microsoft.com/office/drawing/2014/main" val="41131122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u="none" strike="noStrike" dirty="0">
                          <a:effectLst/>
                        </a:rPr>
                        <a:t>ENSG00000197748</a:t>
                      </a:r>
                      <a:endParaRPr lang="de-DE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8" marR="8918" marT="891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2000" u="none" strike="noStrike">
                          <a:effectLst/>
                        </a:rPr>
                        <a:t>CFAP43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8" marR="8918" marT="891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2000" u="none" strike="noStrike">
                          <a:effectLst/>
                        </a:rPr>
                        <a:t>1895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8" marR="8918" marT="891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2000" u="none" strike="noStrike">
                          <a:effectLst/>
                        </a:rPr>
                        <a:t>8,0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8" marR="8918" marT="891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2000" u="none" strike="noStrike">
                          <a:effectLst/>
                        </a:rPr>
                        <a:t>8,9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8" marR="8918" marT="891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2000" u="none" strike="noStrike">
                          <a:effectLst/>
                        </a:rPr>
                        <a:t>5,0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8" marR="8918" marT="891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2000" u="none" strike="noStrike">
                          <a:effectLst/>
                        </a:rPr>
                        <a:t>0,9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8" marR="8918" marT="891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2000" u="none" strike="noStrike" dirty="0">
                          <a:effectLst/>
                        </a:rPr>
                        <a:t>-3,0</a:t>
                      </a:r>
                      <a:endParaRPr lang="de-DE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8" marR="8918" marT="891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2000" u="none" strike="noStrike">
                          <a:effectLst/>
                        </a:rPr>
                        <a:t>-5,1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8" marR="8918" marT="891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2000" u="none" strike="noStrike">
                          <a:effectLst/>
                        </a:rPr>
                        <a:t>-3,9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8" marR="8918" marT="8918" marB="0" anchor="b"/>
                </a:tc>
                <a:extLst>
                  <a:ext uri="{0D108BD9-81ED-4DB2-BD59-A6C34878D82A}">
                    <a16:rowId xmlns:a16="http://schemas.microsoft.com/office/drawing/2014/main" val="14176244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u="none" strike="noStrike" dirty="0">
                          <a:effectLst/>
                        </a:rPr>
                        <a:t>ENSG00000008853</a:t>
                      </a:r>
                      <a:endParaRPr lang="de-DE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8" marR="8918" marT="891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2000" u="none" strike="noStrike">
                          <a:effectLst/>
                        </a:rPr>
                        <a:t>RHOBTB2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8" marR="8918" marT="891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2000" u="none" strike="noStrike">
                          <a:effectLst/>
                        </a:rPr>
                        <a:t>25463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8" marR="8918" marT="891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2000" u="none" strike="noStrike">
                          <a:effectLst/>
                        </a:rPr>
                        <a:t>3,8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8" marR="8918" marT="891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2000" u="none" strike="noStrike">
                          <a:effectLst/>
                        </a:rPr>
                        <a:t>4,4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8" marR="8918" marT="891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2000" u="none" strike="noStrike">
                          <a:effectLst/>
                        </a:rPr>
                        <a:t>0,9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8" marR="8918" marT="891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2000" u="none" strike="noStrike">
                          <a:effectLst/>
                        </a:rPr>
                        <a:t>0,6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8" marR="8918" marT="891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2000" u="none" strike="noStrike">
                          <a:effectLst/>
                        </a:rPr>
                        <a:t>-2,9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8" marR="8918" marT="891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2000" u="none" strike="noStrike" dirty="0">
                          <a:effectLst/>
                        </a:rPr>
                        <a:t>-2,4</a:t>
                      </a:r>
                      <a:endParaRPr lang="de-DE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8" marR="8918" marT="891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2000" u="none" strike="noStrike">
                          <a:effectLst/>
                        </a:rPr>
                        <a:t>-3,6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8" marR="8918" marT="8918" marB="0" anchor="b"/>
                </a:tc>
                <a:extLst>
                  <a:ext uri="{0D108BD9-81ED-4DB2-BD59-A6C34878D82A}">
                    <a16:rowId xmlns:a16="http://schemas.microsoft.com/office/drawing/2014/main" val="34494705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u="none" strike="noStrike" dirty="0">
                          <a:effectLst/>
                        </a:rPr>
                        <a:t>ENSG00000285438</a:t>
                      </a:r>
                      <a:endParaRPr lang="de-DE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8" marR="8918" marT="891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2000" u="none" strike="noStrike">
                          <a:effectLst/>
                        </a:rPr>
                        <a:t>SOX7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8" marR="8918" marT="891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2000" u="none" strike="noStrike">
                          <a:effectLst/>
                        </a:rPr>
                        <a:t>1112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8" marR="8918" marT="891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2000" u="none" strike="noStrike">
                          <a:effectLst/>
                        </a:rPr>
                        <a:t>3,5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8" marR="8918" marT="891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2000" u="none" strike="noStrike">
                          <a:effectLst/>
                        </a:rPr>
                        <a:t>4,4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8" marR="8918" marT="891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2000" u="none" strike="noStrike">
                          <a:effectLst/>
                        </a:rPr>
                        <a:t>0,6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8" marR="8918" marT="891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2000" u="none" strike="noStrike">
                          <a:effectLst/>
                        </a:rPr>
                        <a:t>0,9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8" marR="8918" marT="891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2000" u="none" strike="noStrike">
                          <a:effectLst/>
                        </a:rPr>
                        <a:t>-2,9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8" marR="8918" marT="891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2000" u="none" strike="noStrike" dirty="0">
                          <a:effectLst/>
                        </a:rPr>
                        <a:t>-3,1</a:t>
                      </a:r>
                      <a:endParaRPr lang="de-DE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8" marR="8918" marT="891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2000" u="none" strike="noStrike">
                          <a:effectLst/>
                        </a:rPr>
                        <a:t>-3,8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8" marR="8918" marT="8918" marB="0" anchor="b"/>
                </a:tc>
                <a:extLst>
                  <a:ext uri="{0D108BD9-81ED-4DB2-BD59-A6C34878D82A}">
                    <a16:rowId xmlns:a16="http://schemas.microsoft.com/office/drawing/2014/main" val="28322279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u="none" strike="noStrike" dirty="0">
                          <a:effectLst/>
                        </a:rPr>
                        <a:t>ENSG00000081189</a:t>
                      </a:r>
                      <a:endParaRPr lang="de-DE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8" marR="8918" marT="891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2000" u="none" strike="noStrike">
                          <a:effectLst/>
                        </a:rPr>
                        <a:t>MEF2C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8" marR="8918" marT="891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2000" u="none" strike="noStrike">
                          <a:effectLst/>
                        </a:rPr>
                        <a:t>3673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8" marR="8918" marT="891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2000" u="none" strike="noStrike">
                          <a:effectLst/>
                        </a:rPr>
                        <a:t>2,6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8" marR="8918" marT="891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2000" u="none" strike="noStrike">
                          <a:effectLst/>
                        </a:rPr>
                        <a:t>3,1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8" marR="8918" marT="891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2000" u="none" strike="noStrike">
                          <a:effectLst/>
                        </a:rPr>
                        <a:t>-0,2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8" marR="8918" marT="891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2000" u="none" strike="noStrike">
                          <a:effectLst/>
                        </a:rPr>
                        <a:t>0,4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8" marR="8918" marT="891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2000" u="none" strike="noStrike">
                          <a:effectLst/>
                        </a:rPr>
                        <a:t>-2,8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8" marR="8918" marT="891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2000" u="none" strike="noStrike">
                          <a:effectLst/>
                        </a:rPr>
                        <a:t>-2,4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8" marR="8918" marT="891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2000" u="none" strike="noStrike" dirty="0">
                          <a:effectLst/>
                        </a:rPr>
                        <a:t>-3,2</a:t>
                      </a:r>
                      <a:endParaRPr lang="de-DE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8" marR="8918" marT="8918" marB="0" anchor="b"/>
                </a:tc>
                <a:extLst>
                  <a:ext uri="{0D108BD9-81ED-4DB2-BD59-A6C34878D82A}">
                    <a16:rowId xmlns:a16="http://schemas.microsoft.com/office/drawing/2014/main" val="31587458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u="none" strike="noStrike" dirty="0">
                          <a:effectLst/>
                        </a:rPr>
                        <a:t>ENSG00000122574</a:t>
                      </a:r>
                      <a:endParaRPr lang="de-DE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8" marR="8918" marT="891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2000" u="none" strike="noStrike" dirty="0">
                          <a:effectLst/>
                        </a:rPr>
                        <a:t>WIPF3</a:t>
                      </a:r>
                      <a:endParaRPr lang="de-DE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8" marR="8918" marT="891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2000" u="none" strike="noStrike">
                          <a:effectLst/>
                        </a:rPr>
                        <a:t>649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8" marR="8918" marT="891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2000" u="none" strike="noStrike">
                          <a:effectLst/>
                        </a:rPr>
                        <a:t>6,0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8" marR="8918" marT="891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2000" u="none" strike="noStrike">
                          <a:effectLst/>
                        </a:rPr>
                        <a:t>5,2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8" marR="8918" marT="891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2000" u="none" strike="noStrike">
                          <a:effectLst/>
                        </a:rPr>
                        <a:t>3,3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8" marR="8918" marT="891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2000" u="none" strike="noStrike">
                          <a:effectLst/>
                        </a:rPr>
                        <a:t>-0,9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8" marR="8918" marT="891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2000" u="none" strike="noStrike">
                          <a:effectLst/>
                        </a:rPr>
                        <a:t>-2,8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8" marR="8918" marT="891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2000" u="none" strike="noStrike">
                          <a:effectLst/>
                        </a:rPr>
                        <a:t>-3,2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8" marR="8918" marT="891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2000" u="none" strike="noStrike" dirty="0">
                          <a:effectLst/>
                        </a:rPr>
                        <a:t>-1,9</a:t>
                      </a:r>
                      <a:endParaRPr lang="de-DE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8" marR="8918" marT="8918" marB="0" anchor="b"/>
                </a:tc>
                <a:extLst>
                  <a:ext uri="{0D108BD9-81ED-4DB2-BD59-A6C34878D82A}">
                    <a16:rowId xmlns:a16="http://schemas.microsoft.com/office/drawing/2014/main" val="21686908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291582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s://github.com/DNAborn/RNAseq_Kelly_Hx/raw/main/4_manuscript/Readme_files/figure-gfm/gene_lists-2.png">
            <a:extLst>
              <a:ext uri="{FF2B5EF4-FFF2-40B4-BE49-F238E27FC236}">
                <a16:creationId xmlns:a16="http://schemas.microsoft.com/office/drawing/2014/main" id="{7C23E1F0-3DF3-4397-B51D-4CD68D6C43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7488"/>
            <a:ext cx="12192000" cy="8709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E2B63192-D482-46CC-A126-7C3474E87B05}"/>
              </a:ext>
            </a:extLst>
          </p:cNvPr>
          <p:cNvSpPr txBox="1"/>
          <p:nvPr/>
        </p:nvSpPr>
        <p:spPr>
          <a:xfrm>
            <a:off x="1636294" y="192505"/>
            <a:ext cx="10727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b="1" dirty="0">
                <a:solidFill>
                  <a:srgbClr val="FF0000"/>
                </a:solidFill>
              </a:rPr>
              <a:t>HIF2A</a:t>
            </a:r>
          </a:p>
        </p:txBody>
      </p:sp>
    </p:spTree>
    <p:extLst>
      <p:ext uri="{BB962C8B-B14F-4D97-AF65-F5344CB8AC3E}">
        <p14:creationId xmlns:p14="http://schemas.microsoft.com/office/powerpoint/2010/main" val="38846576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17109856-2059-4F46-B1F7-BA1AE07230ED}"/>
              </a:ext>
            </a:extLst>
          </p:cNvPr>
          <p:cNvSpPr txBox="1"/>
          <p:nvPr/>
        </p:nvSpPr>
        <p:spPr>
          <a:xfrm>
            <a:off x="44604" y="66498"/>
            <a:ext cx="686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solidFill>
                  <a:srgbClr val="0070C0"/>
                </a:solidFill>
              </a:rPr>
              <a:t>Fig. 4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1FAD76FC-9E09-456A-AB94-7F23FACBADF7}"/>
              </a:ext>
            </a:extLst>
          </p:cNvPr>
          <p:cNvSpPr txBox="1"/>
          <p:nvPr/>
        </p:nvSpPr>
        <p:spPr>
          <a:xfrm>
            <a:off x="2242310" y="642179"/>
            <a:ext cx="1111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GO-terms</a:t>
            </a:r>
          </a:p>
        </p:txBody>
      </p:sp>
      <p:pic>
        <p:nvPicPr>
          <p:cNvPr id="1026" name="Picture 2" descr="unnamed-chunk-2-1.png">
            <a:extLst>
              <a:ext uri="{FF2B5EF4-FFF2-40B4-BE49-F238E27FC236}">
                <a16:creationId xmlns:a16="http://schemas.microsoft.com/office/drawing/2014/main" id="{04A85431-F4FB-4792-B3EC-466A8E20D4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25" y="1049419"/>
            <a:ext cx="5670000" cy="75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FD006934-F02A-4F5F-905B-F7A78C5B14FC}"/>
              </a:ext>
            </a:extLst>
          </p:cNvPr>
          <p:cNvSpPr txBox="1"/>
          <p:nvPr/>
        </p:nvSpPr>
        <p:spPr>
          <a:xfrm>
            <a:off x="9592156" y="680087"/>
            <a:ext cx="715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KEGG</a:t>
            </a:r>
          </a:p>
        </p:txBody>
      </p:sp>
      <p:pic>
        <p:nvPicPr>
          <p:cNvPr id="7170" name="Picture 2" descr="unnamed-chunk-4-1.png">
            <a:extLst>
              <a:ext uri="{FF2B5EF4-FFF2-40B4-BE49-F238E27FC236}">
                <a16:creationId xmlns:a16="http://schemas.microsoft.com/office/drawing/2014/main" id="{9E667182-1C66-47EC-9E09-50DE3591C8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0640" y="1049419"/>
            <a:ext cx="5670000" cy="75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4043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unnamed-chunk-3-2.png">
            <a:extLst>
              <a:ext uri="{FF2B5EF4-FFF2-40B4-BE49-F238E27FC236}">
                <a16:creationId xmlns:a16="http://schemas.microsoft.com/office/drawing/2014/main" id="{1E0070EB-6CC7-4371-B44D-C449B870F8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8" y="-1"/>
            <a:ext cx="6096002" cy="9143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unnamed-chunk-3-1.png">
            <a:extLst>
              <a:ext uri="{FF2B5EF4-FFF2-40B4-BE49-F238E27FC236}">
                <a16:creationId xmlns:a16="http://schemas.microsoft.com/office/drawing/2014/main" id="{059A9082-FA1D-49CC-9A98-4F88FD7D39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0"/>
            <a:ext cx="5943600" cy="91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6782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76FA01BD-90A3-4005-8279-0AFC0CBA97DD}"/>
              </a:ext>
            </a:extLst>
          </p:cNvPr>
          <p:cNvSpPr txBox="1"/>
          <p:nvPr/>
        </p:nvSpPr>
        <p:spPr>
          <a:xfrm>
            <a:off x="387807" y="631594"/>
            <a:ext cx="11065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1" dirty="0"/>
              <a:t>Figure 4. GO-terms </a:t>
            </a:r>
            <a:r>
              <a:rPr lang="de-DE" b="1" dirty="0" err="1"/>
              <a:t>analyis</a:t>
            </a:r>
            <a:r>
              <a:rPr lang="de-DE" b="1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A) HIF-1a and HIF-2a responsive genes </a:t>
            </a:r>
            <a:r>
              <a:rPr lang="de-DE" dirty="0" err="1"/>
              <a:t>were</a:t>
            </a:r>
            <a:r>
              <a:rPr lang="de-DE" dirty="0"/>
              <a:t> </a:t>
            </a:r>
            <a:r>
              <a:rPr lang="de-DE" dirty="0" err="1"/>
              <a:t>screend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enriched</a:t>
            </a:r>
            <a:r>
              <a:rPr lang="de-DE" dirty="0"/>
              <a:t> GO-terms.</a:t>
            </a:r>
            <a:endParaRPr lang="de-DE" dirty="0">
              <a:solidFill>
                <a:srgbClr val="FF0000"/>
              </a:solidFill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D0898DC3-F515-42C2-BD17-60AB985BA0D9}"/>
              </a:ext>
            </a:extLst>
          </p:cNvPr>
          <p:cNvSpPr txBox="1"/>
          <p:nvPr/>
        </p:nvSpPr>
        <p:spPr>
          <a:xfrm>
            <a:off x="518565" y="4742929"/>
            <a:ext cx="478348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Interpretation:</a:t>
            </a:r>
          </a:p>
          <a:p>
            <a:pPr marL="285750" indent="-285750">
              <a:buFontTx/>
              <a:buChar char="-"/>
            </a:pPr>
            <a:r>
              <a:rPr lang="de-DE" dirty="0" err="1"/>
              <a:t>Distinct</a:t>
            </a:r>
            <a:r>
              <a:rPr lang="de-DE" dirty="0"/>
              <a:t> </a:t>
            </a:r>
            <a:r>
              <a:rPr lang="de-DE" dirty="0" err="1"/>
              <a:t>gene</a:t>
            </a:r>
            <a:r>
              <a:rPr lang="de-DE" dirty="0"/>
              <a:t> </a:t>
            </a:r>
            <a:r>
              <a:rPr lang="de-DE" dirty="0" err="1"/>
              <a:t>programms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HIF1a and HIF2a.</a:t>
            </a:r>
          </a:p>
          <a:p>
            <a:pPr marL="285750" indent="-285750">
              <a:buFontTx/>
              <a:buChar char="-"/>
            </a:pPr>
            <a:r>
              <a:rPr lang="de-DE" dirty="0"/>
              <a:t>HIF1a </a:t>
            </a:r>
            <a:r>
              <a:rPr lang="de-DE" dirty="0" err="1"/>
              <a:t>regulates</a:t>
            </a:r>
            <a:r>
              <a:rPr lang="de-DE" dirty="0"/>
              <a:t> </a:t>
            </a:r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state</a:t>
            </a:r>
            <a:r>
              <a:rPr lang="de-DE" dirty="0"/>
              <a:t> and </a:t>
            </a:r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cycle</a:t>
            </a:r>
            <a:r>
              <a:rPr lang="de-DE" dirty="0"/>
              <a:t> genes</a:t>
            </a:r>
          </a:p>
          <a:p>
            <a:pPr marL="285750" indent="-285750">
              <a:buFontTx/>
              <a:buChar char="-"/>
            </a:pPr>
            <a:r>
              <a:rPr lang="de-DE" dirty="0"/>
              <a:t>HIF2a </a:t>
            </a:r>
            <a:r>
              <a:rPr lang="de-DE" dirty="0" err="1"/>
              <a:t>regulates</a:t>
            </a:r>
            <a:r>
              <a:rPr lang="de-DE" dirty="0"/>
              <a:t> </a:t>
            </a:r>
            <a:r>
              <a:rPr lang="de-DE" dirty="0" err="1"/>
              <a:t>extracellular</a:t>
            </a:r>
            <a:r>
              <a:rPr lang="de-DE" dirty="0"/>
              <a:t> </a:t>
            </a:r>
            <a:r>
              <a:rPr lang="de-DE" dirty="0" err="1"/>
              <a:t>functions</a:t>
            </a:r>
            <a:r>
              <a:rPr lang="de-DE" dirty="0"/>
              <a:t> 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00092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feld 4">
            <a:extLst>
              <a:ext uri="{FF2B5EF4-FFF2-40B4-BE49-F238E27FC236}">
                <a16:creationId xmlns:a16="http://schemas.microsoft.com/office/drawing/2014/main" id="{169A0F06-619E-48CB-8214-502DA678B385}"/>
              </a:ext>
            </a:extLst>
          </p:cNvPr>
          <p:cNvSpPr txBox="1"/>
          <p:nvPr/>
        </p:nvSpPr>
        <p:spPr>
          <a:xfrm>
            <a:off x="44604" y="66498"/>
            <a:ext cx="4875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solidFill>
                  <a:srgbClr val="0070C0"/>
                </a:solidFill>
              </a:rPr>
              <a:t>Figure 5: </a:t>
            </a:r>
            <a:r>
              <a:rPr lang="de-DE" b="1" dirty="0" err="1">
                <a:solidFill>
                  <a:srgbClr val="0070C0"/>
                </a:solidFill>
              </a:rPr>
              <a:t>Compare</a:t>
            </a:r>
            <a:r>
              <a:rPr lang="de-DE" b="1" dirty="0">
                <a:solidFill>
                  <a:srgbClr val="0070C0"/>
                </a:solidFill>
              </a:rPr>
              <a:t> RNA-</a:t>
            </a:r>
            <a:r>
              <a:rPr lang="de-DE" b="1" dirty="0" err="1">
                <a:solidFill>
                  <a:srgbClr val="0070C0"/>
                </a:solidFill>
              </a:rPr>
              <a:t>Seq</a:t>
            </a:r>
            <a:r>
              <a:rPr lang="de-DE" b="1" dirty="0">
                <a:solidFill>
                  <a:srgbClr val="0070C0"/>
                </a:solidFill>
              </a:rPr>
              <a:t> </a:t>
            </a:r>
            <a:r>
              <a:rPr lang="de-DE" b="1" dirty="0" err="1">
                <a:solidFill>
                  <a:srgbClr val="0070C0"/>
                </a:solidFill>
              </a:rPr>
              <a:t>with</a:t>
            </a:r>
            <a:r>
              <a:rPr lang="de-DE" b="1" dirty="0">
                <a:solidFill>
                  <a:srgbClr val="0070C0"/>
                </a:solidFill>
              </a:rPr>
              <a:t> </a:t>
            </a:r>
            <a:r>
              <a:rPr lang="de-DE" b="1" dirty="0" err="1">
                <a:solidFill>
                  <a:srgbClr val="0070C0"/>
                </a:solidFill>
              </a:rPr>
              <a:t>ChIP-Seq</a:t>
            </a:r>
            <a:r>
              <a:rPr lang="de-DE" b="1" dirty="0">
                <a:solidFill>
                  <a:srgbClr val="0070C0"/>
                </a:solidFill>
              </a:rPr>
              <a:t> </a:t>
            </a:r>
            <a:r>
              <a:rPr lang="de-DE" b="1" dirty="0" err="1">
                <a:solidFill>
                  <a:srgbClr val="0070C0"/>
                </a:solidFill>
              </a:rPr>
              <a:t>results</a:t>
            </a:r>
            <a:endParaRPr lang="de-DE" b="1" dirty="0">
              <a:solidFill>
                <a:srgbClr val="0070C0"/>
              </a:solidFill>
            </a:endParaRPr>
          </a:p>
        </p:txBody>
      </p:sp>
      <p:pic>
        <p:nvPicPr>
          <p:cNvPr id="8196" name="Picture 4" descr="chip_venn_remap-2.png">
            <a:extLst>
              <a:ext uri="{FF2B5EF4-FFF2-40B4-BE49-F238E27FC236}">
                <a16:creationId xmlns:a16="http://schemas.microsoft.com/office/drawing/2014/main" id="{AD193ECB-ED18-4778-8FBF-BC6DA56B74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249" y="862892"/>
            <a:ext cx="10193376" cy="7280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75053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9B6FB049-CBE7-443A-9260-2898EE08440F}"/>
              </a:ext>
            </a:extLst>
          </p:cNvPr>
          <p:cNvSpPr txBox="1"/>
          <p:nvPr/>
        </p:nvSpPr>
        <p:spPr>
          <a:xfrm>
            <a:off x="387807" y="631594"/>
            <a:ext cx="11065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1" dirty="0"/>
              <a:t>Figure 4. </a:t>
            </a:r>
            <a:r>
              <a:rPr lang="de-DE" b="1" dirty="0" err="1"/>
              <a:t>Compare</a:t>
            </a:r>
            <a:r>
              <a:rPr lang="de-DE" b="1" dirty="0"/>
              <a:t> </a:t>
            </a:r>
            <a:r>
              <a:rPr lang="de-DE" b="1" dirty="0" err="1"/>
              <a:t>gene</a:t>
            </a:r>
            <a:r>
              <a:rPr lang="de-DE" b="1" dirty="0"/>
              <a:t> </a:t>
            </a:r>
            <a:r>
              <a:rPr lang="de-DE" b="1" dirty="0" err="1"/>
              <a:t>list</a:t>
            </a:r>
            <a:r>
              <a:rPr lang="de-DE" b="1" dirty="0"/>
              <a:t> </a:t>
            </a:r>
            <a:r>
              <a:rPr lang="de-DE" b="1" dirty="0" err="1"/>
              <a:t>with</a:t>
            </a:r>
            <a:r>
              <a:rPr lang="de-DE" b="1" dirty="0"/>
              <a:t> </a:t>
            </a:r>
            <a:r>
              <a:rPr lang="de-DE" b="1" dirty="0" err="1"/>
              <a:t>ChIP-Seq</a:t>
            </a:r>
            <a:r>
              <a:rPr lang="de-DE" b="1" dirty="0"/>
              <a:t> </a:t>
            </a:r>
            <a:r>
              <a:rPr lang="de-DE" b="1" dirty="0" err="1"/>
              <a:t>data</a:t>
            </a:r>
            <a:r>
              <a:rPr lang="de-DE" b="1" dirty="0"/>
              <a:t> </a:t>
            </a:r>
            <a:r>
              <a:rPr lang="de-DE" b="1" dirty="0" err="1"/>
              <a:t>from</a:t>
            </a:r>
            <a:r>
              <a:rPr lang="de-DE" b="1" dirty="0"/>
              <a:t> online </a:t>
            </a:r>
            <a:r>
              <a:rPr lang="de-DE" b="1" dirty="0" err="1"/>
              <a:t>databases</a:t>
            </a:r>
            <a:endParaRPr lang="de-DE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A) </a:t>
            </a:r>
            <a:r>
              <a:rPr lang="de-DE" dirty="0" err="1"/>
              <a:t>ChIP-seq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was </a:t>
            </a:r>
            <a:r>
              <a:rPr lang="de-DE" dirty="0" err="1"/>
              <a:t>taken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ReMAP</a:t>
            </a:r>
            <a:r>
              <a:rPr lang="de-DE" dirty="0"/>
              <a:t> </a:t>
            </a:r>
            <a:r>
              <a:rPr lang="de-DE" dirty="0" err="1"/>
              <a:t>database</a:t>
            </a:r>
            <a:r>
              <a:rPr lang="de-DE" dirty="0"/>
              <a:t> and </a:t>
            </a:r>
            <a:r>
              <a:rPr lang="de-DE" dirty="0" err="1"/>
              <a:t>gene</a:t>
            </a:r>
            <a:r>
              <a:rPr lang="de-DE" dirty="0"/>
              <a:t> </a:t>
            </a:r>
            <a:r>
              <a:rPr lang="de-DE" dirty="0" err="1"/>
              <a:t>lists</a:t>
            </a:r>
            <a:r>
              <a:rPr lang="de-DE" dirty="0"/>
              <a:t> </a:t>
            </a:r>
            <a:r>
              <a:rPr lang="de-DE" dirty="0" err="1"/>
              <a:t>were</a:t>
            </a:r>
            <a:r>
              <a:rPr lang="de-DE" dirty="0"/>
              <a:t> </a:t>
            </a:r>
            <a:r>
              <a:rPr lang="de-DE" dirty="0" err="1"/>
              <a:t>compared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RNA-</a:t>
            </a:r>
            <a:r>
              <a:rPr lang="de-DE" dirty="0" err="1"/>
              <a:t>Seq</a:t>
            </a:r>
            <a:r>
              <a:rPr lang="de-DE" dirty="0"/>
              <a:t> </a:t>
            </a:r>
            <a:r>
              <a:rPr lang="de-DE" dirty="0" err="1"/>
              <a:t>results</a:t>
            </a:r>
            <a:r>
              <a:rPr lang="de-DE" dirty="0">
                <a:solidFill>
                  <a:srgbClr val="FF0000"/>
                </a:solidFill>
              </a:rPr>
              <a:t>.</a:t>
            </a:r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4434DAA2-8649-4799-B6E8-4EB61BA4E00E}"/>
              </a:ext>
            </a:extLst>
          </p:cNvPr>
          <p:cNvSpPr txBox="1"/>
          <p:nvPr/>
        </p:nvSpPr>
        <p:spPr>
          <a:xfrm>
            <a:off x="537418" y="4101906"/>
            <a:ext cx="40797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Interpretation:</a:t>
            </a:r>
          </a:p>
          <a:p>
            <a:pPr marL="285750" indent="-285750">
              <a:buFontTx/>
              <a:buChar char="-"/>
            </a:pPr>
            <a:r>
              <a:rPr lang="de-DE" dirty="0"/>
              <a:t>Genes </a:t>
            </a:r>
            <a:r>
              <a:rPr lang="de-DE" dirty="0" err="1"/>
              <a:t>differ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tissue</a:t>
            </a:r>
            <a:r>
              <a:rPr lang="de-DE" dirty="0"/>
              <a:t>.</a:t>
            </a:r>
          </a:p>
          <a:p>
            <a:pPr marL="285750" indent="-285750">
              <a:buFontTx/>
              <a:buChar char="-"/>
            </a:pPr>
            <a:r>
              <a:rPr lang="de-DE" dirty="0"/>
              <a:t>Core </a:t>
            </a:r>
            <a:r>
              <a:rPr lang="de-DE" dirty="0" err="1"/>
              <a:t>set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conserved</a:t>
            </a:r>
            <a:r>
              <a:rPr lang="de-DE" dirty="0"/>
              <a:t> 79 HIF-1A genes</a:t>
            </a:r>
          </a:p>
        </p:txBody>
      </p:sp>
    </p:spTree>
    <p:extLst>
      <p:ext uri="{BB962C8B-B14F-4D97-AF65-F5344CB8AC3E}">
        <p14:creationId xmlns:p14="http://schemas.microsoft.com/office/powerpoint/2010/main" val="18791523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26A80CBD-D0A9-4247-A24B-0E96BFE401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876" t="10409" r="39932" b="2987"/>
          <a:stretch/>
        </p:blipFill>
        <p:spPr>
          <a:xfrm>
            <a:off x="1097111" y="643347"/>
            <a:ext cx="4465530" cy="3246862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A1BF11EE-18AE-4EAD-AA92-7D285047AC50}"/>
              </a:ext>
            </a:extLst>
          </p:cNvPr>
          <p:cNvSpPr txBox="1"/>
          <p:nvPr/>
        </p:nvSpPr>
        <p:spPr>
          <a:xfrm>
            <a:off x="2762970" y="4028708"/>
            <a:ext cx="1244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 + Hif1b-KO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AA81346E-3C97-4EA6-9362-84EDDA6245B8}"/>
              </a:ext>
            </a:extLst>
          </p:cNvPr>
          <p:cNvSpPr txBox="1"/>
          <p:nvPr/>
        </p:nvSpPr>
        <p:spPr>
          <a:xfrm>
            <a:off x="4459392" y="152794"/>
            <a:ext cx="23073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Generation </a:t>
            </a:r>
            <a:r>
              <a:rPr lang="de-DE" b="1" dirty="0" err="1"/>
              <a:t>of</a:t>
            </a:r>
            <a:r>
              <a:rPr lang="de-DE" b="1" dirty="0"/>
              <a:t> HIF-KOs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99ED2E83-1433-412D-91BF-E153BB236442}"/>
              </a:ext>
            </a:extLst>
          </p:cNvPr>
          <p:cNvSpPr txBox="1"/>
          <p:nvPr/>
        </p:nvSpPr>
        <p:spPr>
          <a:xfrm>
            <a:off x="4762056" y="4938952"/>
            <a:ext cx="2176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RNA-</a:t>
            </a:r>
            <a:r>
              <a:rPr lang="de-DE" b="1" dirty="0" err="1"/>
              <a:t>Seq</a:t>
            </a:r>
            <a:r>
              <a:rPr lang="de-DE" b="1" dirty="0"/>
              <a:t> </a:t>
            </a:r>
            <a:r>
              <a:rPr lang="de-DE" b="1" dirty="0" err="1"/>
              <a:t>experiment</a:t>
            </a:r>
            <a:endParaRPr lang="de-DE" b="1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E7EBD6B1-9D5A-4260-AC45-17EC0406036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1826"/>
          <a:stretch/>
        </p:blipFill>
        <p:spPr>
          <a:xfrm>
            <a:off x="1720046" y="5496684"/>
            <a:ext cx="3330355" cy="3180314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B2E497B6-9FCC-4C8D-ADCA-920527EB3DAA}"/>
              </a:ext>
            </a:extLst>
          </p:cNvPr>
          <p:cNvSpPr txBox="1"/>
          <p:nvPr/>
        </p:nvSpPr>
        <p:spPr>
          <a:xfrm>
            <a:off x="2955457" y="8774668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+ Hif1b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A8161033-0202-4182-82AD-0D065CF964B0}"/>
              </a:ext>
            </a:extLst>
          </p:cNvPr>
          <p:cNvSpPr txBox="1"/>
          <p:nvPr/>
        </p:nvSpPr>
        <p:spPr>
          <a:xfrm>
            <a:off x="44604" y="66498"/>
            <a:ext cx="686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solidFill>
                  <a:srgbClr val="0070C0"/>
                </a:solidFill>
              </a:rPr>
              <a:t>Fig. 1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A2E6D354-0B3F-4573-9A7B-728B0848601E}"/>
              </a:ext>
            </a:extLst>
          </p:cNvPr>
          <p:cNvSpPr txBox="1"/>
          <p:nvPr/>
        </p:nvSpPr>
        <p:spPr>
          <a:xfrm>
            <a:off x="529673" y="717780"/>
            <a:ext cx="4026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b="1" dirty="0">
                <a:solidFill>
                  <a:schemeClr val="accent1"/>
                </a:solidFill>
              </a:rPr>
              <a:t>A</a:t>
            </a:r>
            <a:endParaRPr lang="de-DE" b="1" dirty="0">
              <a:solidFill>
                <a:schemeClr val="accent1"/>
              </a:solidFill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26A34A05-F436-4FD0-A476-2E0D263F117F}"/>
              </a:ext>
            </a:extLst>
          </p:cNvPr>
          <p:cNvSpPr txBox="1"/>
          <p:nvPr/>
        </p:nvSpPr>
        <p:spPr>
          <a:xfrm>
            <a:off x="6938357" y="717780"/>
            <a:ext cx="3866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b="1" dirty="0">
                <a:solidFill>
                  <a:schemeClr val="accent1"/>
                </a:solidFill>
              </a:rPr>
              <a:t>B</a:t>
            </a:r>
            <a:endParaRPr lang="de-DE" b="1" dirty="0">
              <a:solidFill>
                <a:schemeClr val="accent1"/>
              </a:solidFill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D803CDA8-6E03-4519-A07E-208EB072B511}"/>
              </a:ext>
            </a:extLst>
          </p:cNvPr>
          <p:cNvSpPr txBox="1"/>
          <p:nvPr/>
        </p:nvSpPr>
        <p:spPr>
          <a:xfrm>
            <a:off x="556923" y="5711476"/>
            <a:ext cx="3754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b="1" dirty="0">
                <a:solidFill>
                  <a:schemeClr val="accent1"/>
                </a:solidFill>
              </a:rPr>
              <a:t>C</a:t>
            </a:r>
            <a:endParaRPr lang="de-DE" b="1" dirty="0">
              <a:solidFill>
                <a:schemeClr val="accent1"/>
              </a:solidFill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D62926C9-EB52-488A-8548-F4FA6A48E407}"/>
              </a:ext>
            </a:extLst>
          </p:cNvPr>
          <p:cNvSpPr txBox="1"/>
          <p:nvPr/>
        </p:nvSpPr>
        <p:spPr>
          <a:xfrm>
            <a:off x="6639039" y="5657826"/>
            <a:ext cx="4106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b="1" dirty="0">
                <a:solidFill>
                  <a:schemeClr val="accent1"/>
                </a:solidFill>
              </a:rPr>
              <a:t>D</a:t>
            </a:r>
            <a:endParaRPr lang="de-DE" b="1" dirty="0">
              <a:solidFill>
                <a:schemeClr val="accent1"/>
              </a:solidFill>
            </a:endParaRP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B3126068-E196-418C-A627-1469F524347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620" t="17500" r="5733" b="27300"/>
          <a:stretch/>
        </p:blipFill>
        <p:spPr>
          <a:xfrm>
            <a:off x="7565685" y="2127681"/>
            <a:ext cx="3051573" cy="437702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EC67A16B-D29A-4764-83A8-C13722C0C5F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rcRect l="4008" r="5958" b="14585"/>
          <a:stretch/>
        </p:blipFill>
        <p:spPr>
          <a:xfrm>
            <a:off x="7565686" y="3477244"/>
            <a:ext cx="3051572" cy="334038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2378E46B-A1B3-47FA-BFB7-77395CED2F9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8563" t="50090" r="9729" b="21914"/>
          <a:stretch/>
        </p:blipFill>
        <p:spPr>
          <a:xfrm>
            <a:off x="7565685" y="2651347"/>
            <a:ext cx="3051573" cy="334038"/>
          </a:xfrm>
          <a:prstGeom prst="rect">
            <a:avLst/>
          </a:prstGeom>
        </p:spPr>
      </p:pic>
      <p:sp>
        <p:nvSpPr>
          <p:cNvPr id="20" name="Textfeld 19">
            <a:extLst>
              <a:ext uri="{FF2B5EF4-FFF2-40B4-BE49-F238E27FC236}">
                <a16:creationId xmlns:a16="http://schemas.microsoft.com/office/drawing/2014/main" id="{9EE712DE-7869-4B45-968F-5F33058C027E}"/>
              </a:ext>
            </a:extLst>
          </p:cNvPr>
          <p:cNvSpPr txBox="1"/>
          <p:nvPr/>
        </p:nvSpPr>
        <p:spPr>
          <a:xfrm>
            <a:off x="10665031" y="2224189"/>
            <a:ext cx="98012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350" dirty="0"/>
              <a:t>HIF-1</a:t>
            </a:r>
            <a:r>
              <a:rPr lang="el-GR" sz="1350" dirty="0"/>
              <a:t>α</a:t>
            </a:r>
            <a:endParaRPr lang="de-DE" sz="1350" dirty="0"/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797658AD-0141-45D7-9E1D-5BB7F414F852}"/>
              </a:ext>
            </a:extLst>
          </p:cNvPr>
          <p:cNvSpPr txBox="1"/>
          <p:nvPr/>
        </p:nvSpPr>
        <p:spPr>
          <a:xfrm>
            <a:off x="10665030" y="2678129"/>
            <a:ext cx="98012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350" dirty="0"/>
              <a:t>HIF-2</a:t>
            </a:r>
            <a:r>
              <a:rPr lang="el-GR" sz="1350" dirty="0"/>
              <a:t>α</a:t>
            </a:r>
            <a:endParaRPr lang="de-DE" sz="1350" dirty="0"/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9B40FB2B-8610-4439-809F-DCC87AE8E0B7}"/>
              </a:ext>
            </a:extLst>
          </p:cNvPr>
          <p:cNvSpPr txBox="1"/>
          <p:nvPr/>
        </p:nvSpPr>
        <p:spPr>
          <a:xfrm>
            <a:off x="10675690" y="3498656"/>
            <a:ext cx="98012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350" dirty="0"/>
              <a:t>ACTIN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6697C893-51E9-4484-9C79-1CA10E24C05C}"/>
              </a:ext>
            </a:extLst>
          </p:cNvPr>
          <p:cNvSpPr txBox="1"/>
          <p:nvPr/>
        </p:nvSpPr>
        <p:spPr>
          <a:xfrm>
            <a:off x="7663079" y="1826281"/>
            <a:ext cx="80581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350" dirty="0" err="1"/>
              <a:t>Nx</a:t>
            </a:r>
            <a:r>
              <a:rPr lang="de-DE" sz="1350" dirty="0"/>
              <a:t>    </a:t>
            </a:r>
            <a:r>
              <a:rPr lang="de-DE" sz="1350" dirty="0" err="1"/>
              <a:t>Hx</a:t>
            </a:r>
            <a:endParaRPr lang="de-DE" sz="1350" dirty="0"/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7D2CEFF5-CF54-4DF8-8C23-9F151CE52BBA}"/>
              </a:ext>
            </a:extLst>
          </p:cNvPr>
          <p:cNvSpPr txBox="1"/>
          <p:nvPr/>
        </p:nvSpPr>
        <p:spPr>
          <a:xfrm>
            <a:off x="8412997" y="1826281"/>
            <a:ext cx="80581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350" dirty="0" err="1"/>
              <a:t>Nx</a:t>
            </a:r>
            <a:r>
              <a:rPr lang="de-DE" sz="1350" dirty="0"/>
              <a:t>    </a:t>
            </a:r>
            <a:r>
              <a:rPr lang="de-DE" sz="1350" dirty="0" err="1"/>
              <a:t>Hx</a:t>
            </a:r>
            <a:endParaRPr lang="de-DE" sz="1350" dirty="0"/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A929E069-DFAA-4C89-B47E-06DF65778036}"/>
              </a:ext>
            </a:extLst>
          </p:cNvPr>
          <p:cNvSpPr txBox="1"/>
          <p:nvPr/>
        </p:nvSpPr>
        <p:spPr>
          <a:xfrm>
            <a:off x="9147989" y="1826501"/>
            <a:ext cx="80581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350" dirty="0" err="1"/>
              <a:t>Nx</a:t>
            </a:r>
            <a:r>
              <a:rPr lang="de-DE" sz="1350" dirty="0"/>
              <a:t>    </a:t>
            </a:r>
            <a:r>
              <a:rPr lang="de-DE" sz="1350" dirty="0" err="1"/>
              <a:t>Hx</a:t>
            </a:r>
            <a:endParaRPr lang="de-DE" sz="1350" dirty="0"/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64635222-13AB-4C87-B175-1267F29CDE21}"/>
              </a:ext>
            </a:extLst>
          </p:cNvPr>
          <p:cNvSpPr txBox="1"/>
          <p:nvPr/>
        </p:nvSpPr>
        <p:spPr>
          <a:xfrm>
            <a:off x="9890603" y="1826500"/>
            <a:ext cx="80581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350" dirty="0" err="1"/>
              <a:t>Nx</a:t>
            </a:r>
            <a:r>
              <a:rPr lang="de-DE" sz="1350" dirty="0"/>
              <a:t>    </a:t>
            </a:r>
            <a:r>
              <a:rPr lang="de-DE" sz="1350" dirty="0" err="1"/>
              <a:t>Hx</a:t>
            </a:r>
            <a:endParaRPr lang="de-DE" sz="1350" dirty="0"/>
          </a:p>
        </p:txBody>
      </p:sp>
      <p:pic>
        <p:nvPicPr>
          <p:cNvPr id="27" name="Grafik 26">
            <a:extLst>
              <a:ext uri="{FF2B5EF4-FFF2-40B4-BE49-F238E27FC236}">
                <a16:creationId xmlns:a16="http://schemas.microsoft.com/office/drawing/2014/main" id="{BEDC0FBB-FE93-41CF-B31A-12EB6F3A54BD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rcRect l="7924" t="45153" r="16472" b="20680"/>
          <a:stretch/>
        </p:blipFill>
        <p:spPr>
          <a:xfrm>
            <a:off x="7565686" y="3092013"/>
            <a:ext cx="3051572" cy="275801"/>
          </a:xfrm>
          <a:prstGeom prst="rect">
            <a:avLst/>
          </a:prstGeom>
        </p:spPr>
      </p:pic>
      <p:sp>
        <p:nvSpPr>
          <p:cNvPr id="28" name="Textfeld 27">
            <a:extLst>
              <a:ext uri="{FF2B5EF4-FFF2-40B4-BE49-F238E27FC236}">
                <a16:creationId xmlns:a16="http://schemas.microsoft.com/office/drawing/2014/main" id="{FD823F80-5E36-4C5F-8CC9-E7DF7CDF8599}"/>
              </a:ext>
            </a:extLst>
          </p:cNvPr>
          <p:cNvSpPr txBox="1"/>
          <p:nvPr/>
        </p:nvSpPr>
        <p:spPr>
          <a:xfrm>
            <a:off x="10665029" y="3083866"/>
            <a:ext cx="127909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350" dirty="0"/>
              <a:t>HIF-1</a:t>
            </a:r>
            <a:r>
              <a:rPr lang="el-GR" sz="1350" dirty="0"/>
              <a:t>β</a:t>
            </a:r>
            <a:r>
              <a:rPr lang="de-DE" sz="1350" dirty="0"/>
              <a:t>/ARNT</a:t>
            </a:r>
          </a:p>
        </p:txBody>
      </p:sp>
      <p:cxnSp>
        <p:nvCxnSpPr>
          <p:cNvPr id="29" name="Gerader Verbinder 28">
            <a:extLst>
              <a:ext uri="{FF2B5EF4-FFF2-40B4-BE49-F238E27FC236}">
                <a16:creationId xmlns:a16="http://schemas.microsoft.com/office/drawing/2014/main" id="{DB1A71DF-9398-42D7-B18E-7048F8B85B04}"/>
              </a:ext>
            </a:extLst>
          </p:cNvPr>
          <p:cNvCxnSpPr/>
          <p:nvPr/>
        </p:nvCxnSpPr>
        <p:spPr>
          <a:xfrm>
            <a:off x="7727372" y="1857934"/>
            <a:ext cx="551498" cy="0"/>
          </a:xfrm>
          <a:prstGeom prst="line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E6BE5C63-CFB8-420A-BFED-E9AD4EB9A27F}"/>
              </a:ext>
            </a:extLst>
          </p:cNvPr>
          <p:cNvCxnSpPr/>
          <p:nvPr/>
        </p:nvCxnSpPr>
        <p:spPr>
          <a:xfrm>
            <a:off x="8468893" y="1857934"/>
            <a:ext cx="551498" cy="0"/>
          </a:xfrm>
          <a:prstGeom prst="line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Gerader Verbinder 30">
            <a:extLst>
              <a:ext uri="{FF2B5EF4-FFF2-40B4-BE49-F238E27FC236}">
                <a16:creationId xmlns:a16="http://schemas.microsoft.com/office/drawing/2014/main" id="{656C2737-E386-4789-9B8D-94D5EB47F4B0}"/>
              </a:ext>
            </a:extLst>
          </p:cNvPr>
          <p:cNvCxnSpPr/>
          <p:nvPr/>
        </p:nvCxnSpPr>
        <p:spPr>
          <a:xfrm>
            <a:off x="9218812" y="1859542"/>
            <a:ext cx="551498" cy="0"/>
          </a:xfrm>
          <a:prstGeom prst="line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3AC4AB05-5A4C-4721-ADB1-67A6FFCFE9DF}"/>
              </a:ext>
            </a:extLst>
          </p:cNvPr>
          <p:cNvCxnSpPr/>
          <p:nvPr/>
        </p:nvCxnSpPr>
        <p:spPr>
          <a:xfrm>
            <a:off x="9953803" y="1859351"/>
            <a:ext cx="551498" cy="0"/>
          </a:xfrm>
          <a:prstGeom prst="line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feld 32">
            <a:extLst>
              <a:ext uri="{FF2B5EF4-FFF2-40B4-BE49-F238E27FC236}">
                <a16:creationId xmlns:a16="http://schemas.microsoft.com/office/drawing/2014/main" id="{8E9CEAC8-82DB-49C9-AAE1-CFD92147F3B5}"/>
              </a:ext>
            </a:extLst>
          </p:cNvPr>
          <p:cNvSpPr txBox="1"/>
          <p:nvPr/>
        </p:nvSpPr>
        <p:spPr>
          <a:xfrm rot="18198137">
            <a:off x="7481628" y="1135980"/>
            <a:ext cx="110724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350" dirty="0" err="1"/>
              <a:t>empty</a:t>
            </a:r>
            <a:r>
              <a:rPr lang="de-DE" sz="1350" dirty="0"/>
              <a:t> </a:t>
            </a:r>
            <a:r>
              <a:rPr lang="de-DE" sz="1350" dirty="0" err="1"/>
              <a:t>vector</a:t>
            </a:r>
            <a:endParaRPr lang="de-DE" sz="1350" dirty="0"/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9AAB79BD-1599-4D7F-BEC9-8274A35B54DC}"/>
              </a:ext>
            </a:extLst>
          </p:cNvPr>
          <p:cNvSpPr txBox="1"/>
          <p:nvPr/>
        </p:nvSpPr>
        <p:spPr>
          <a:xfrm rot="18198137">
            <a:off x="8266515" y="1238700"/>
            <a:ext cx="110724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350" dirty="0"/>
              <a:t>delHIF-1</a:t>
            </a:r>
            <a:r>
              <a:rPr lang="el-GR" sz="1350" dirty="0"/>
              <a:t>α</a:t>
            </a:r>
            <a:r>
              <a:rPr lang="de-DE" sz="1350" dirty="0"/>
              <a:t> </a:t>
            </a:r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0D030F9E-9322-4CBC-922E-7BB3A72B9CA4}"/>
              </a:ext>
            </a:extLst>
          </p:cNvPr>
          <p:cNvSpPr txBox="1"/>
          <p:nvPr/>
        </p:nvSpPr>
        <p:spPr>
          <a:xfrm rot="18198137">
            <a:off x="8999917" y="1236297"/>
            <a:ext cx="110724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350" dirty="0"/>
              <a:t>delHIF-2</a:t>
            </a:r>
            <a:r>
              <a:rPr lang="el-GR" sz="1350" dirty="0"/>
              <a:t>α</a:t>
            </a:r>
            <a:r>
              <a:rPr lang="de-DE" sz="1350" dirty="0"/>
              <a:t> </a:t>
            </a:r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37725439-FC72-4352-AA7D-16BA38DB479E}"/>
              </a:ext>
            </a:extLst>
          </p:cNvPr>
          <p:cNvSpPr txBox="1"/>
          <p:nvPr/>
        </p:nvSpPr>
        <p:spPr>
          <a:xfrm rot="18198137">
            <a:off x="9613237" y="1091919"/>
            <a:ext cx="147814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350" dirty="0"/>
              <a:t>delHIF-1</a:t>
            </a:r>
            <a:r>
              <a:rPr lang="el-GR" sz="1350" dirty="0"/>
              <a:t>β</a:t>
            </a:r>
            <a:r>
              <a:rPr lang="de-DE" sz="1350" dirty="0"/>
              <a:t>/ARNT</a:t>
            </a:r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9F3F7627-4CCE-4AF0-8E19-E6435885A9E1}"/>
              </a:ext>
            </a:extLst>
          </p:cNvPr>
          <p:cNvSpPr/>
          <p:nvPr/>
        </p:nvSpPr>
        <p:spPr>
          <a:xfrm>
            <a:off x="7521736" y="2073591"/>
            <a:ext cx="3139575" cy="1785488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50"/>
          </a:p>
        </p:txBody>
      </p:sp>
      <p:pic>
        <p:nvPicPr>
          <p:cNvPr id="3" name="Picture 2" descr="1_pca_plot_final-1.png">
            <a:extLst>
              <a:ext uri="{FF2B5EF4-FFF2-40B4-BE49-F238E27FC236}">
                <a16:creationId xmlns:a16="http://schemas.microsoft.com/office/drawing/2014/main" id="{0AB90058-8270-4287-8947-C51B702CF9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6343" y="5622645"/>
            <a:ext cx="3971955" cy="3177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87220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204743A-4D46-4ECF-B23F-BC5D93F33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6F3AB7B-65FC-4117-A97F-7D726D8BAD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2213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F47C74-0C68-4665-8904-5883A2354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84C35DE-31A6-4556-9CFF-0089DA94EF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38231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A5CE039-BF28-48A6-9B9E-E6B59588B4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old</a:t>
            </a:r>
            <a:r>
              <a:rPr lang="de-DE" dirty="0"/>
              <a:t> </a:t>
            </a:r>
            <a:r>
              <a:rPr lang="de-DE" dirty="0" err="1"/>
              <a:t>figures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6155EDD-FD8E-498D-9139-F79EADC433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557215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hteck 58">
            <a:extLst>
              <a:ext uri="{FF2B5EF4-FFF2-40B4-BE49-F238E27FC236}">
                <a16:creationId xmlns:a16="http://schemas.microsoft.com/office/drawing/2014/main" id="{8E8A6067-1B39-403D-AEBF-B7A76B301EA2}"/>
              </a:ext>
            </a:extLst>
          </p:cNvPr>
          <p:cNvSpPr/>
          <p:nvPr/>
        </p:nvSpPr>
        <p:spPr>
          <a:xfrm>
            <a:off x="44603" y="5411147"/>
            <a:ext cx="12007687" cy="2240733"/>
          </a:xfrm>
          <a:prstGeom prst="rect">
            <a:avLst/>
          </a:prstGeom>
          <a:solidFill>
            <a:srgbClr val="54823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89E38E59-0F25-437F-BBB9-E8FF51FAD1E0}"/>
              </a:ext>
            </a:extLst>
          </p:cNvPr>
          <p:cNvSpPr txBox="1"/>
          <p:nvPr/>
        </p:nvSpPr>
        <p:spPr>
          <a:xfrm>
            <a:off x="44604" y="66498"/>
            <a:ext cx="2132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solidFill>
                  <a:srgbClr val="0070C0"/>
                </a:solidFill>
              </a:rPr>
              <a:t>Extra: Kelly </a:t>
            </a:r>
            <a:r>
              <a:rPr lang="de-DE" b="1" dirty="0" err="1">
                <a:solidFill>
                  <a:srgbClr val="0070C0"/>
                </a:solidFill>
              </a:rPr>
              <a:t>ChIP-Seq</a:t>
            </a:r>
            <a:endParaRPr lang="de-DE" b="1" dirty="0">
              <a:solidFill>
                <a:srgbClr val="0070C0"/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A5DCFD5-6E1E-4B4C-A3B6-C18255F738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46" b="1"/>
          <a:stretch/>
        </p:blipFill>
        <p:spPr>
          <a:xfrm>
            <a:off x="379606" y="624468"/>
            <a:ext cx="10757009" cy="3947532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B29507D6-CBCD-4862-B6DC-87BB7DA4876B}"/>
              </a:ext>
            </a:extLst>
          </p:cNvPr>
          <p:cNvSpPr/>
          <p:nvPr/>
        </p:nvSpPr>
        <p:spPr>
          <a:xfrm>
            <a:off x="8184995" y="847493"/>
            <a:ext cx="289932" cy="1750741"/>
          </a:xfrm>
          <a:prstGeom prst="rect">
            <a:avLst/>
          </a:prstGeom>
          <a:solidFill>
            <a:srgbClr val="54823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FD32D0A3-02FD-40A3-98A8-F2AC1FD4D37D}"/>
              </a:ext>
            </a:extLst>
          </p:cNvPr>
          <p:cNvSpPr/>
          <p:nvPr/>
        </p:nvSpPr>
        <p:spPr>
          <a:xfrm>
            <a:off x="8184995" y="2598234"/>
            <a:ext cx="289932" cy="1750741"/>
          </a:xfrm>
          <a:prstGeom prst="rect">
            <a:avLst/>
          </a:prstGeom>
          <a:solidFill>
            <a:srgbClr val="0070C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1358F450-6359-4924-9FD5-70CBA6FAD0B3}"/>
              </a:ext>
            </a:extLst>
          </p:cNvPr>
          <p:cNvSpPr/>
          <p:nvPr/>
        </p:nvSpPr>
        <p:spPr>
          <a:xfrm>
            <a:off x="5601993" y="847492"/>
            <a:ext cx="289932" cy="880947"/>
          </a:xfrm>
          <a:prstGeom prst="rect">
            <a:avLst/>
          </a:prstGeom>
          <a:solidFill>
            <a:schemeClr val="accent2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0CA55AB6-8FC6-4C8C-9A05-E1E40E68F780}"/>
              </a:ext>
            </a:extLst>
          </p:cNvPr>
          <p:cNvSpPr/>
          <p:nvPr/>
        </p:nvSpPr>
        <p:spPr>
          <a:xfrm>
            <a:off x="5601993" y="1722863"/>
            <a:ext cx="289932" cy="880947"/>
          </a:xfrm>
          <a:prstGeom prst="rect">
            <a:avLst/>
          </a:prstGeom>
          <a:solidFill>
            <a:schemeClr val="accent1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84877DF8-34B2-4EC5-9C75-A5DCD16528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904" t="13608" r="43162" b="71343"/>
          <a:stretch/>
        </p:blipFill>
        <p:spPr>
          <a:xfrm>
            <a:off x="44604" y="5567319"/>
            <a:ext cx="1643178" cy="512900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E4404DB7-A558-4B2D-9A57-F505C5D5B3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008" t="35252" r="43058" b="49699"/>
          <a:stretch/>
        </p:blipFill>
        <p:spPr>
          <a:xfrm>
            <a:off x="44604" y="6648988"/>
            <a:ext cx="1643178" cy="512900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A7B66D40-14A6-4CAC-8B54-3ED19F19BF6F}"/>
              </a:ext>
            </a:extLst>
          </p:cNvPr>
          <p:cNvSpPr txBox="1"/>
          <p:nvPr/>
        </p:nvSpPr>
        <p:spPr>
          <a:xfrm>
            <a:off x="1055112" y="4933123"/>
            <a:ext cx="2235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1.) MACS </a:t>
            </a:r>
            <a:r>
              <a:rPr lang="de-DE" b="1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peak</a:t>
            </a:r>
            <a:r>
              <a:rPr lang="de-DE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</a:t>
            </a:r>
            <a:r>
              <a:rPr lang="de-DE" b="1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calling</a:t>
            </a:r>
            <a:endParaRPr lang="de-DE" b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B025E116-9891-42B0-B5A6-4FA6F57DD9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904" t="8128" r="43162" b="86763"/>
          <a:stretch/>
        </p:blipFill>
        <p:spPr>
          <a:xfrm>
            <a:off x="2144517" y="5756476"/>
            <a:ext cx="1643178" cy="174133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C0A663B3-C675-44CF-8AE6-BAA55D33FC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727" t="29017" r="43339" b="65874"/>
          <a:stretch/>
        </p:blipFill>
        <p:spPr>
          <a:xfrm>
            <a:off x="2144517" y="6794934"/>
            <a:ext cx="1643178" cy="174133"/>
          </a:xfrm>
          <a:prstGeom prst="rect">
            <a:avLst/>
          </a:prstGeom>
        </p:spPr>
      </p:pic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69DF4CE8-F28B-478E-8A1E-EBBA07129037}"/>
              </a:ext>
            </a:extLst>
          </p:cNvPr>
          <p:cNvCxnSpPr>
            <a:cxnSpLocks/>
          </p:cNvCxnSpPr>
          <p:nvPr/>
        </p:nvCxnSpPr>
        <p:spPr>
          <a:xfrm>
            <a:off x="1687782" y="5641811"/>
            <a:ext cx="456735" cy="2081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235C632B-BB88-48FD-9CB4-CD88B111F012}"/>
              </a:ext>
            </a:extLst>
          </p:cNvPr>
          <p:cNvCxnSpPr>
            <a:cxnSpLocks/>
          </p:cNvCxnSpPr>
          <p:nvPr/>
        </p:nvCxnSpPr>
        <p:spPr>
          <a:xfrm>
            <a:off x="1687782" y="5849966"/>
            <a:ext cx="45673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08F2B947-B4B5-473A-A83B-B7779B63E01E}"/>
              </a:ext>
            </a:extLst>
          </p:cNvPr>
          <p:cNvCxnSpPr>
            <a:cxnSpLocks/>
          </p:cNvCxnSpPr>
          <p:nvPr/>
        </p:nvCxnSpPr>
        <p:spPr>
          <a:xfrm flipV="1">
            <a:off x="1687782" y="5849967"/>
            <a:ext cx="456735" cy="1997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B51C116C-F91B-495E-9749-2DFB9D811C7F}"/>
              </a:ext>
            </a:extLst>
          </p:cNvPr>
          <p:cNvCxnSpPr>
            <a:cxnSpLocks/>
          </p:cNvCxnSpPr>
          <p:nvPr/>
        </p:nvCxnSpPr>
        <p:spPr>
          <a:xfrm>
            <a:off x="1687782" y="6680269"/>
            <a:ext cx="456735" cy="2081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r Verbinder 21">
            <a:extLst>
              <a:ext uri="{FF2B5EF4-FFF2-40B4-BE49-F238E27FC236}">
                <a16:creationId xmlns:a16="http://schemas.microsoft.com/office/drawing/2014/main" id="{210296CD-9A08-40A0-9D02-41CE0BC4DC70}"/>
              </a:ext>
            </a:extLst>
          </p:cNvPr>
          <p:cNvCxnSpPr>
            <a:cxnSpLocks/>
          </p:cNvCxnSpPr>
          <p:nvPr/>
        </p:nvCxnSpPr>
        <p:spPr>
          <a:xfrm>
            <a:off x="1687782" y="6885405"/>
            <a:ext cx="45673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A2DE7296-B037-4748-A6C1-3D040A1AE84C}"/>
              </a:ext>
            </a:extLst>
          </p:cNvPr>
          <p:cNvCxnSpPr>
            <a:cxnSpLocks/>
          </p:cNvCxnSpPr>
          <p:nvPr/>
        </p:nvCxnSpPr>
        <p:spPr>
          <a:xfrm flipV="1">
            <a:off x="1687782" y="6888425"/>
            <a:ext cx="456735" cy="1997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feld 23">
            <a:extLst>
              <a:ext uri="{FF2B5EF4-FFF2-40B4-BE49-F238E27FC236}">
                <a16:creationId xmlns:a16="http://schemas.microsoft.com/office/drawing/2014/main" id="{390747BE-5A81-4741-B457-350352A43D93}"/>
              </a:ext>
            </a:extLst>
          </p:cNvPr>
          <p:cNvSpPr txBox="1"/>
          <p:nvPr/>
        </p:nvSpPr>
        <p:spPr>
          <a:xfrm>
            <a:off x="5331429" y="4933124"/>
            <a:ext cx="1530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solidFill>
                  <a:schemeClr val="accent6">
                    <a:lumMod val="75000"/>
                  </a:schemeClr>
                </a:solidFill>
              </a:rPr>
              <a:t>2.) Peaks - </a:t>
            </a:r>
            <a:r>
              <a:rPr lang="de-DE" b="1" dirty="0" err="1">
                <a:solidFill>
                  <a:schemeClr val="accent6">
                    <a:lumMod val="75000"/>
                  </a:schemeClr>
                </a:solidFill>
              </a:rPr>
              <a:t>IgG</a:t>
            </a:r>
            <a:endParaRPr lang="de-DE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3FCC2CD1-36B6-4806-ADDD-19CB1526D9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904" t="18024" r="43162" b="71343"/>
          <a:stretch/>
        </p:blipFill>
        <p:spPr>
          <a:xfrm>
            <a:off x="3927556" y="5737744"/>
            <a:ext cx="1643178" cy="362381"/>
          </a:xfrm>
          <a:prstGeom prst="rect">
            <a:avLst/>
          </a:prstGeom>
        </p:spPr>
      </p:pic>
      <p:cxnSp>
        <p:nvCxnSpPr>
          <p:cNvPr id="27" name="Gerader Verbinder 26">
            <a:extLst>
              <a:ext uri="{FF2B5EF4-FFF2-40B4-BE49-F238E27FC236}">
                <a16:creationId xmlns:a16="http://schemas.microsoft.com/office/drawing/2014/main" id="{3A3101DF-8607-4423-B827-902C58F0BD35}"/>
              </a:ext>
            </a:extLst>
          </p:cNvPr>
          <p:cNvCxnSpPr>
            <a:cxnSpLocks/>
          </p:cNvCxnSpPr>
          <p:nvPr/>
        </p:nvCxnSpPr>
        <p:spPr>
          <a:xfrm>
            <a:off x="3857625" y="4946780"/>
            <a:ext cx="0" cy="243192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8" name="Grafik 27">
            <a:extLst>
              <a:ext uri="{FF2B5EF4-FFF2-40B4-BE49-F238E27FC236}">
                <a16:creationId xmlns:a16="http://schemas.microsoft.com/office/drawing/2014/main" id="{B4F1FCFC-0FEF-46F5-890B-F87231385B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993" t="12807" r="43073" b="81174"/>
          <a:stretch/>
        </p:blipFill>
        <p:spPr>
          <a:xfrm>
            <a:off x="6096000" y="5751342"/>
            <a:ext cx="1643178" cy="205131"/>
          </a:xfrm>
          <a:prstGeom prst="rect">
            <a:avLst/>
          </a:prstGeom>
        </p:spPr>
      </p:pic>
      <p:cxnSp>
        <p:nvCxnSpPr>
          <p:cNvPr id="29" name="Gerader Verbinder 28">
            <a:extLst>
              <a:ext uri="{FF2B5EF4-FFF2-40B4-BE49-F238E27FC236}">
                <a16:creationId xmlns:a16="http://schemas.microsoft.com/office/drawing/2014/main" id="{D2E48223-AB98-4C29-8927-4DE7E6E9B787}"/>
              </a:ext>
            </a:extLst>
          </p:cNvPr>
          <p:cNvCxnSpPr>
            <a:cxnSpLocks/>
          </p:cNvCxnSpPr>
          <p:nvPr/>
        </p:nvCxnSpPr>
        <p:spPr>
          <a:xfrm>
            <a:off x="5570734" y="5842898"/>
            <a:ext cx="456735" cy="70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017C71B4-141E-42B0-AB11-74B31A0917A4}"/>
              </a:ext>
            </a:extLst>
          </p:cNvPr>
          <p:cNvCxnSpPr>
            <a:cxnSpLocks/>
          </p:cNvCxnSpPr>
          <p:nvPr/>
        </p:nvCxnSpPr>
        <p:spPr>
          <a:xfrm flipV="1">
            <a:off x="5570734" y="5854049"/>
            <a:ext cx="456735" cy="1997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Grafik 30">
            <a:extLst>
              <a:ext uri="{FF2B5EF4-FFF2-40B4-BE49-F238E27FC236}">
                <a16:creationId xmlns:a16="http://schemas.microsoft.com/office/drawing/2014/main" id="{584E589A-201F-4E21-8D10-9F35FB791F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081" t="39721" r="42985" b="49646"/>
          <a:stretch/>
        </p:blipFill>
        <p:spPr>
          <a:xfrm>
            <a:off x="3927556" y="6700231"/>
            <a:ext cx="1643178" cy="362381"/>
          </a:xfrm>
          <a:prstGeom prst="rect">
            <a:avLst/>
          </a:prstGeom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id="{44AD403F-86E0-4513-AB3A-FE681EF828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993" t="34023" r="43073" b="59958"/>
          <a:stretch/>
        </p:blipFill>
        <p:spPr>
          <a:xfrm>
            <a:off x="6062550" y="6681217"/>
            <a:ext cx="1643178" cy="205131"/>
          </a:xfrm>
          <a:prstGeom prst="rect">
            <a:avLst/>
          </a:prstGeom>
        </p:spPr>
      </p:pic>
      <p:cxnSp>
        <p:nvCxnSpPr>
          <p:cNvPr id="33" name="Gerader Verbinder 32">
            <a:extLst>
              <a:ext uri="{FF2B5EF4-FFF2-40B4-BE49-F238E27FC236}">
                <a16:creationId xmlns:a16="http://schemas.microsoft.com/office/drawing/2014/main" id="{DA9B3102-D07B-4209-91C3-3A765FE883B0}"/>
              </a:ext>
            </a:extLst>
          </p:cNvPr>
          <p:cNvCxnSpPr>
            <a:cxnSpLocks/>
          </p:cNvCxnSpPr>
          <p:nvPr/>
        </p:nvCxnSpPr>
        <p:spPr>
          <a:xfrm>
            <a:off x="5581847" y="6783783"/>
            <a:ext cx="456735" cy="111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EAFEEE6A-B134-4446-8B6D-A90A189F6443}"/>
              </a:ext>
            </a:extLst>
          </p:cNvPr>
          <p:cNvCxnSpPr>
            <a:cxnSpLocks/>
          </p:cNvCxnSpPr>
          <p:nvPr/>
        </p:nvCxnSpPr>
        <p:spPr>
          <a:xfrm flipV="1">
            <a:off x="5581847" y="6794934"/>
            <a:ext cx="456735" cy="1997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feld 34">
            <a:extLst>
              <a:ext uri="{FF2B5EF4-FFF2-40B4-BE49-F238E27FC236}">
                <a16:creationId xmlns:a16="http://schemas.microsoft.com/office/drawing/2014/main" id="{D4741B4A-8CB0-4FAD-963F-1EF40BE5B581}"/>
              </a:ext>
            </a:extLst>
          </p:cNvPr>
          <p:cNvSpPr txBox="1"/>
          <p:nvPr/>
        </p:nvSpPr>
        <p:spPr>
          <a:xfrm>
            <a:off x="7862832" y="4921108"/>
            <a:ext cx="1418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solidFill>
                  <a:schemeClr val="accent6">
                    <a:lumMod val="50000"/>
                  </a:schemeClr>
                </a:solidFill>
              </a:rPr>
              <a:t>3.) Peaks -</a:t>
            </a:r>
            <a:r>
              <a:rPr lang="de-DE" b="1" dirty="0" err="1">
                <a:solidFill>
                  <a:schemeClr val="accent6">
                    <a:lumMod val="50000"/>
                  </a:schemeClr>
                </a:solidFill>
              </a:rPr>
              <a:t>Nx</a:t>
            </a:r>
            <a:endParaRPr lang="de-DE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51" name="Gerader Verbinder 50">
            <a:extLst>
              <a:ext uri="{FF2B5EF4-FFF2-40B4-BE49-F238E27FC236}">
                <a16:creationId xmlns:a16="http://schemas.microsoft.com/office/drawing/2014/main" id="{202BC16E-C046-4807-9B02-135D4D91BF01}"/>
              </a:ext>
            </a:extLst>
          </p:cNvPr>
          <p:cNvCxnSpPr>
            <a:cxnSpLocks/>
          </p:cNvCxnSpPr>
          <p:nvPr/>
        </p:nvCxnSpPr>
        <p:spPr>
          <a:xfrm>
            <a:off x="7748703" y="4907027"/>
            <a:ext cx="0" cy="237007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2" name="Grafik 51">
            <a:extLst>
              <a:ext uri="{FF2B5EF4-FFF2-40B4-BE49-F238E27FC236}">
                <a16:creationId xmlns:a16="http://schemas.microsoft.com/office/drawing/2014/main" id="{D4848BCC-937A-4E2C-A1F7-ED52476E63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081" t="39721" r="42985" b="49646"/>
          <a:stretch/>
        </p:blipFill>
        <p:spPr>
          <a:xfrm>
            <a:off x="7862832" y="6099716"/>
            <a:ext cx="1643178" cy="362381"/>
          </a:xfrm>
          <a:prstGeom prst="rect">
            <a:avLst/>
          </a:prstGeom>
        </p:spPr>
      </p:pic>
      <p:cxnSp>
        <p:nvCxnSpPr>
          <p:cNvPr id="53" name="Gerader Verbinder 52">
            <a:extLst>
              <a:ext uri="{FF2B5EF4-FFF2-40B4-BE49-F238E27FC236}">
                <a16:creationId xmlns:a16="http://schemas.microsoft.com/office/drawing/2014/main" id="{BC16D2F8-7359-4AC8-9C96-40298A4AD9FF}"/>
              </a:ext>
            </a:extLst>
          </p:cNvPr>
          <p:cNvCxnSpPr>
            <a:cxnSpLocks/>
          </p:cNvCxnSpPr>
          <p:nvPr/>
        </p:nvCxnSpPr>
        <p:spPr>
          <a:xfrm>
            <a:off x="9538961" y="6178588"/>
            <a:ext cx="456735" cy="70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Grafik 53">
            <a:extLst>
              <a:ext uri="{FF2B5EF4-FFF2-40B4-BE49-F238E27FC236}">
                <a16:creationId xmlns:a16="http://schemas.microsoft.com/office/drawing/2014/main" id="{C801688C-0F96-49BA-AE26-2CCC2C84FA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904" t="18024" r="43162" b="71343"/>
          <a:stretch/>
        </p:blipFill>
        <p:spPr>
          <a:xfrm>
            <a:off x="10028647" y="6134894"/>
            <a:ext cx="1643178" cy="362381"/>
          </a:xfrm>
          <a:prstGeom prst="rect">
            <a:avLst/>
          </a:prstGeom>
        </p:spPr>
      </p:pic>
      <p:cxnSp>
        <p:nvCxnSpPr>
          <p:cNvPr id="55" name="Gerader Verbinder 54">
            <a:extLst>
              <a:ext uri="{FF2B5EF4-FFF2-40B4-BE49-F238E27FC236}">
                <a16:creationId xmlns:a16="http://schemas.microsoft.com/office/drawing/2014/main" id="{3D8347E9-1013-4820-BCB0-EBB204EE4809}"/>
              </a:ext>
            </a:extLst>
          </p:cNvPr>
          <p:cNvCxnSpPr>
            <a:cxnSpLocks/>
          </p:cNvCxnSpPr>
          <p:nvPr/>
        </p:nvCxnSpPr>
        <p:spPr>
          <a:xfrm>
            <a:off x="9506010" y="6420860"/>
            <a:ext cx="456735" cy="70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hteck 57">
            <a:extLst>
              <a:ext uri="{FF2B5EF4-FFF2-40B4-BE49-F238E27FC236}">
                <a16:creationId xmlns:a16="http://schemas.microsoft.com/office/drawing/2014/main" id="{D237FD80-D1BD-4780-B4D3-190227ED333B}"/>
              </a:ext>
            </a:extLst>
          </p:cNvPr>
          <p:cNvSpPr/>
          <p:nvPr/>
        </p:nvSpPr>
        <p:spPr>
          <a:xfrm>
            <a:off x="8184995" y="4329478"/>
            <a:ext cx="289932" cy="368605"/>
          </a:xfrm>
          <a:prstGeom prst="rect">
            <a:avLst/>
          </a:prstGeom>
          <a:solidFill>
            <a:schemeClr val="accent4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318505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95D74A5C-CF0A-4C69-9DBA-C1E00581EF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397" y="801994"/>
            <a:ext cx="11323205" cy="6881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273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5730F7B7-4EE1-40FE-B147-1DED4496EB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2349"/>
            <a:ext cx="12192000" cy="7381148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F12CA60E-3B20-458D-ABDA-8387ABCA298A}"/>
              </a:ext>
            </a:extLst>
          </p:cNvPr>
          <p:cNvSpPr/>
          <p:nvPr/>
        </p:nvSpPr>
        <p:spPr>
          <a:xfrm>
            <a:off x="0" y="2762250"/>
            <a:ext cx="2489200" cy="261938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53E40A6F-FAF5-4DD0-8997-F31E218820F2}"/>
              </a:ext>
            </a:extLst>
          </p:cNvPr>
          <p:cNvSpPr/>
          <p:nvPr/>
        </p:nvSpPr>
        <p:spPr>
          <a:xfrm>
            <a:off x="0" y="3575050"/>
            <a:ext cx="2489200" cy="14605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5D39C796-2866-48F8-9235-C06EC59CC4ED}"/>
              </a:ext>
            </a:extLst>
          </p:cNvPr>
          <p:cNvSpPr/>
          <p:nvPr/>
        </p:nvSpPr>
        <p:spPr>
          <a:xfrm>
            <a:off x="0" y="6743700"/>
            <a:ext cx="2489200" cy="14605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029794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71C1A9-BB07-406F-A95F-EDC12E6C1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94AFFD2-B1F6-42E9-94FB-0469AD24F7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205100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31CEF363-BC8F-4709-9350-86005D5C407F}"/>
              </a:ext>
            </a:extLst>
          </p:cNvPr>
          <p:cNvSpPr txBox="1"/>
          <p:nvPr/>
        </p:nvSpPr>
        <p:spPr>
          <a:xfrm>
            <a:off x="44604" y="66498"/>
            <a:ext cx="29036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solidFill>
                  <a:srgbClr val="0070C0"/>
                </a:solidFill>
              </a:rPr>
              <a:t>Other </a:t>
            </a:r>
            <a:r>
              <a:rPr lang="de-DE" b="1" dirty="0" err="1">
                <a:solidFill>
                  <a:srgbClr val="0070C0"/>
                </a:solidFill>
              </a:rPr>
              <a:t>ChIP</a:t>
            </a:r>
            <a:r>
              <a:rPr lang="de-DE" b="1" dirty="0">
                <a:solidFill>
                  <a:srgbClr val="0070C0"/>
                </a:solidFill>
              </a:rPr>
              <a:t> </a:t>
            </a:r>
            <a:r>
              <a:rPr lang="de-DE" b="1" dirty="0" err="1">
                <a:solidFill>
                  <a:srgbClr val="0070C0"/>
                </a:solidFill>
              </a:rPr>
              <a:t>datasets</a:t>
            </a:r>
            <a:r>
              <a:rPr lang="de-DE" b="1" dirty="0">
                <a:solidFill>
                  <a:srgbClr val="0070C0"/>
                </a:solidFill>
              </a:rPr>
              <a:t>: </a:t>
            </a:r>
            <a:r>
              <a:rPr lang="de-DE" b="1" dirty="0" err="1">
                <a:solidFill>
                  <a:srgbClr val="0070C0"/>
                </a:solidFill>
              </a:rPr>
              <a:t>ReMAP</a:t>
            </a:r>
            <a:endParaRPr lang="de-DE" b="1" dirty="0">
              <a:solidFill>
                <a:srgbClr val="0070C0"/>
              </a:solidFill>
            </a:endParaRPr>
          </a:p>
        </p:txBody>
      </p:sp>
      <p:pic>
        <p:nvPicPr>
          <p:cNvPr id="1026" name="Picture 2" descr="remap_hif1a-1.png">
            <a:extLst>
              <a:ext uri="{FF2B5EF4-FFF2-40B4-BE49-F238E27FC236}">
                <a16:creationId xmlns:a16="http://schemas.microsoft.com/office/drawing/2014/main" id="{E87D2512-8EEF-45ED-A8F8-4A54605B09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898" y="528146"/>
            <a:ext cx="11757102" cy="8398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77686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remap_hif1a-3.png">
            <a:extLst>
              <a:ext uri="{FF2B5EF4-FFF2-40B4-BE49-F238E27FC236}">
                <a16:creationId xmlns:a16="http://schemas.microsoft.com/office/drawing/2014/main" id="{471B6B9E-B262-46C9-874C-D66FC9B157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197253"/>
            <a:ext cx="9448800" cy="6749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26EECE73-591E-45B0-A57C-82F798A26AE8}"/>
              </a:ext>
            </a:extLst>
          </p:cNvPr>
          <p:cNvSpPr txBox="1"/>
          <p:nvPr/>
        </p:nvSpPr>
        <p:spPr>
          <a:xfrm>
            <a:off x="44604" y="66498"/>
            <a:ext cx="29036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solidFill>
                  <a:srgbClr val="0070C0"/>
                </a:solidFill>
              </a:rPr>
              <a:t>Other </a:t>
            </a:r>
            <a:r>
              <a:rPr lang="de-DE" b="1" dirty="0" err="1">
                <a:solidFill>
                  <a:srgbClr val="0070C0"/>
                </a:solidFill>
              </a:rPr>
              <a:t>ChIP</a:t>
            </a:r>
            <a:r>
              <a:rPr lang="de-DE" b="1" dirty="0">
                <a:solidFill>
                  <a:srgbClr val="0070C0"/>
                </a:solidFill>
              </a:rPr>
              <a:t> </a:t>
            </a:r>
            <a:r>
              <a:rPr lang="de-DE" b="1" dirty="0" err="1">
                <a:solidFill>
                  <a:srgbClr val="0070C0"/>
                </a:solidFill>
              </a:rPr>
              <a:t>datasets</a:t>
            </a:r>
            <a:r>
              <a:rPr lang="de-DE" b="1" dirty="0">
                <a:solidFill>
                  <a:srgbClr val="0070C0"/>
                </a:solidFill>
              </a:rPr>
              <a:t>: </a:t>
            </a:r>
            <a:r>
              <a:rPr lang="de-DE" b="1" dirty="0" err="1">
                <a:solidFill>
                  <a:srgbClr val="0070C0"/>
                </a:solidFill>
              </a:rPr>
              <a:t>ReMAP</a:t>
            </a:r>
            <a:endParaRPr lang="de-DE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7438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B69F4CD1-E86A-40E1-9134-886F1A43F1E8}"/>
              </a:ext>
            </a:extLst>
          </p:cNvPr>
          <p:cNvSpPr txBox="1"/>
          <p:nvPr/>
        </p:nvSpPr>
        <p:spPr>
          <a:xfrm>
            <a:off x="44604" y="66498"/>
            <a:ext cx="2943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solidFill>
                  <a:srgbClr val="0070C0"/>
                </a:solidFill>
              </a:rPr>
              <a:t>Other </a:t>
            </a:r>
            <a:r>
              <a:rPr lang="de-DE" b="1" dirty="0" err="1">
                <a:solidFill>
                  <a:srgbClr val="0070C0"/>
                </a:solidFill>
              </a:rPr>
              <a:t>ChIP</a:t>
            </a:r>
            <a:r>
              <a:rPr lang="de-DE" b="1" dirty="0">
                <a:solidFill>
                  <a:srgbClr val="0070C0"/>
                </a:solidFill>
              </a:rPr>
              <a:t> </a:t>
            </a:r>
            <a:r>
              <a:rPr lang="de-DE" b="1" dirty="0" err="1">
                <a:solidFill>
                  <a:srgbClr val="0070C0"/>
                </a:solidFill>
              </a:rPr>
              <a:t>datasets</a:t>
            </a:r>
            <a:r>
              <a:rPr lang="de-DE" b="1" dirty="0">
                <a:solidFill>
                  <a:srgbClr val="0070C0"/>
                </a:solidFill>
              </a:rPr>
              <a:t>: SKNBE2</a:t>
            </a:r>
          </a:p>
        </p:txBody>
      </p:sp>
      <p:pic>
        <p:nvPicPr>
          <p:cNvPr id="3074" name="Picture 2" descr="sknbe2-1.png">
            <a:extLst>
              <a:ext uri="{FF2B5EF4-FFF2-40B4-BE49-F238E27FC236}">
                <a16:creationId xmlns:a16="http://schemas.microsoft.com/office/drawing/2014/main" id="{8FCEEBB1-4905-42DF-BC6F-5CFECB9E08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1419" y="778333"/>
            <a:ext cx="9549161" cy="6821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5722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feld 12">
            <a:extLst>
              <a:ext uri="{FF2B5EF4-FFF2-40B4-BE49-F238E27FC236}">
                <a16:creationId xmlns:a16="http://schemas.microsoft.com/office/drawing/2014/main" id="{A8161033-0202-4182-82AD-0D065CF964B0}"/>
              </a:ext>
            </a:extLst>
          </p:cNvPr>
          <p:cNvSpPr txBox="1"/>
          <p:nvPr/>
        </p:nvSpPr>
        <p:spPr>
          <a:xfrm>
            <a:off x="44604" y="66498"/>
            <a:ext cx="686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solidFill>
                  <a:srgbClr val="0070C0"/>
                </a:solidFill>
              </a:rPr>
              <a:t>Fig. 1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2E1AE20-0B86-4269-B129-FCA9206465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237" y="954159"/>
            <a:ext cx="10515600" cy="5801784"/>
          </a:xfrm>
        </p:spPr>
        <p:txBody>
          <a:bodyPr>
            <a:normAutofit fontScale="70000" lnSpcReduction="20000"/>
          </a:bodyPr>
          <a:lstStyle/>
          <a:p>
            <a:r>
              <a:rPr lang="de-DE" b="1" dirty="0"/>
              <a:t>Figure 1. </a:t>
            </a:r>
            <a:r>
              <a:rPr lang="de-DE" b="1" dirty="0" err="1"/>
              <a:t>Overview</a:t>
            </a:r>
            <a:r>
              <a:rPr lang="de-DE" b="1" dirty="0"/>
              <a:t> </a:t>
            </a:r>
            <a:r>
              <a:rPr lang="de-DE" b="1" dirty="0" err="1"/>
              <a:t>of</a:t>
            </a:r>
            <a:r>
              <a:rPr lang="de-DE" b="1" dirty="0"/>
              <a:t> </a:t>
            </a:r>
            <a:r>
              <a:rPr lang="de-DE" b="1" dirty="0" err="1"/>
              <a:t>the</a:t>
            </a:r>
            <a:r>
              <a:rPr lang="de-DE" b="1" dirty="0"/>
              <a:t> experimental design and </a:t>
            </a:r>
            <a:r>
              <a:rPr lang="de-DE" b="1" dirty="0" err="1"/>
              <a:t>generation</a:t>
            </a:r>
            <a:r>
              <a:rPr lang="de-DE" b="1" dirty="0"/>
              <a:t> and </a:t>
            </a:r>
            <a:r>
              <a:rPr lang="de-DE" b="1" dirty="0" err="1"/>
              <a:t>characterization</a:t>
            </a:r>
            <a:r>
              <a:rPr lang="de-DE" b="1" dirty="0"/>
              <a:t> </a:t>
            </a:r>
            <a:r>
              <a:rPr lang="de-DE" b="1" dirty="0" err="1"/>
              <a:t>of</a:t>
            </a:r>
            <a:r>
              <a:rPr lang="de-DE" b="1" dirty="0"/>
              <a:t> HIF-knockout (KO) Kelly </a:t>
            </a:r>
            <a:r>
              <a:rPr lang="de-DE" b="1" dirty="0" err="1"/>
              <a:t>cells</a:t>
            </a:r>
            <a:r>
              <a:rPr lang="de-DE" b="1" dirty="0"/>
              <a:t>.</a:t>
            </a:r>
            <a:endParaRPr lang="de-DE" dirty="0"/>
          </a:p>
          <a:p>
            <a:r>
              <a:rPr lang="de-DE" b="1" dirty="0"/>
              <a:t>(A)</a:t>
            </a:r>
            <a:r>
              <a:rPr lang="de-DE" dirty="0"/>
              <a:t> </a:t>
            </a:r>
            <a:r>
              <a:rPr lang="de-DE" dirty="0" err="1"/>
              <a:t>Schematic</a:t>
            </a:r>
            <a:r>
              <a:rPr lang="de-DE" dirty="0"/>
              <a:t> </a:t>
            </a:r>
            <a:r>
              <a:rPr lang="de-DE" dirty="0" err="1"/>
              <a:t>representation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CRISPR/Cas9-mediated knockout </a:t>
            </a:r>
            <a:r>
              <a:rPr lang="de-DE" dirty="0" err="1"/>
              <a:t>of</a:t>
            </a:r>
            <a:r>
              <a:rPr lang="de-DE" dirty="0"/>
              <a:t> HIF-1</a:t>
            </a:r>
            <a:r>
              <a:rPr lang="el-GR" dirty="0"/>
              <a:t>α</a:t>
            </a:r>
            <a:r>
              <a:rPr lang="de-DE" dirty="0"/>
              <a:t>,HIF-2</a:t>
            </a:r>
            <a:r>
              <a:rPr lang="el-GR" dirty="0"/>
              <a:t>α</a:t>
            </a:r>
            <a:r>
              <a:rPr lang="de-DE" dirty="0"/>
              <a:t> and HIF-1</a:t>
            </a:r>
            <a:r>
              <a:rPr lang="el-GR" dirty="0"/>
              <a:t>β </a:t>
            </a:r>
            <a:r>
              <a:rPr lang="de-DE" dirty="0"/>
              <a:t>in Kelly </a:t>
            </a:r>
            <a:r>
              <a:rPr lang="de-DE" dirty="0" err="1"/>
              <a:t>cells</a:t>
            </a:r>
            <a:r>
              <a:rPr lang="de-DE" dirty="0"/>
              <a:t>. </a:t>
            </a:r>
            <a:r>
              <a:rPr lang="de-DE" dirty="0" err="1"/>
              <a:t>Sequencing</a:t>
            </a:r>
            <a:r>
              <a:rPr lang="de-DE" dirty="0"/>
              <a:t> </a:t>
            </a:r>
            <a:r>
              <a:rPr lang="de-DE" dirty="0" err="1"/>
              <a:t>chromatograms</a:t>
            </a:r>
            <a:r>
              <a:rPr lang="de-DE" dirty="0"/>
              <a:t> </a:t>
            </a:r>
            <a:r>
              <a:rPr lang="de-DE" dirty="0" err="1"/>
              <a:t>confirm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small</a:t>
            </a:r>
            <a:r>
              <a:rPr lang="de-DE" dirty="0"/>
              <a:t> </a:t>
            </a:r>
            <a:r>
              <a:rPr lang="de-DE" dirty="0" err="1"/>
              <a:t>insertions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deletions</a:t>
            </a:r>
            <a:r>
              <a:rPr lang="de-DE" dirty="0"/>
              <a:t> </a:t>
            </a:r>
            <a:r>
              <a:rPr lang="de-DE" dirty="0" err="1"/>
              <a:t>resulting</a:t>
            </a:r>
            <a:r>
              <a:rPr lang="de-DE" dirty="0"/>
              <a:t> in </a:t>
            </a:r>
            <a:r>
              <a:rPr lang="de-DE" dirty="0" err="1"/>
              <a:t>frame</a:t>
            </a:r>
            <a:r>
              <a:rPr lang="de-DE" dirty="0"/>
              <a:t> </a:t>
            </a:r>
            <a:r>
              <a:rPr lang="de-DE" dirty="0" err="1"/>
              <a:t>shifts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coding</a:t>
            </a:r>
            <a:r>
              <a:rPr lang="de-DE" dirty="0"/>
              <a:t> </a:t>
            </a:r>
            <a:r>
              <a:rPr lang="de-DE" dirty="0" err="1"/>
              <a:t>seqeunce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respective</a:t>
            </a:r>
            <a:r>
              <a:rPr lang="de-DE" dirty="0"/>
              <a:t> genes.</a:t>
            </a:r>
          </a:p>
          <a:p>
            <a:r>
              <a:rPr lang="de-DE" b="1" dirty="0"/>
              <a:t>(B)</a:t>
            </a:r>
            <a:r>
              <a:rPr lang="de-DE" dirty="0"/>
              <a:t> </a:t>
            </a:r>
            <a:r>
              <a:rPr lang="de-DE" dirty="0" err="1"/>
              <a:t>Immunoblot</a:t>
            </a:r>
            <a:r>
              <a:rPr lang="de-DE" dirty="0"/>
              <a:t> </a:t>
            </a:r>
            <a:r>
              <a:rPr lang="de-DE" dirty="0" err="1"/>
              <a:t>analysis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HIF-1</a:t>
            </a:r>
            <a:r>
              <a:rPr lang="el-GR" dirty="0"/>
              <a:t>α, </a:t>
            </a:r>
            <a:r>
              <a:rPr lang="de-DE" dirty="0"/>
              <a:t>HIF-2</a:t>
            </a:r>
            <a:r>
              <a:rPr lang="el-GR" dirty="0"/>
              <a:t>α, </a:t>
            </a:r>
            <a:r>
              <a:rPr lang="de-DE" dirty="0"/>
              <a:t>and HIF-1</a:t>
            </a:r>
            <a:r>
              <a:rPr lang="el-GR" dirty="0"/>
              <a:t>β</a:t>
            </a:r>
            <a:r>
              <a:rPr lang="de-DE" dirty="0"/>
              <a:t> </a:t>
            </a:r>
            <a:r>
              <a:rPr lang="de-DE" dirty="0" err="1"/>
              <a:t>protein</a:t>
            </a:r>
            <a:r>
              <a:rPr lang="de-DE" dirty="0"/>
              <a:t> </a:t>
            </a:r>
            <a:r>
              <a:rPr lang="de-DE" dirty="0" err="1"/>
              <a:t>expression</a:t>
            </a:r>
            <a:r>
              <a:rPr lang="de-DE" dirty="0"/>
              <a:t> in Kelly </a:t>
            </a:r>
            <a:r>
              <a:rPr lang="de-DE" dirty="0" err="1"/>
              <a:t>cells</a:t>
            </a:r>
            <a:r>
              <a:rPr lang="de-DE" dirty="0"/>
              <a:t> </a:t>
            </a:r>
            <a:r>
              <a:rPr lang="de-DE" dirty="0" err="1"/>
              <a:t>treated</a:t>
            </a:r>
            <a:r>
              <a:rPr lang="de-DE" dirty="0"/>
              <a:t> 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empty</a:t>
            </a:r>
            <a:r>
              <a:rPr lang="de-DE" dirty="0"/>
              <a:t> </a:t>
            </a:r>
            <a:r>
              <a:rPr lang="de-DE" dirty="0" err="1"/>
              <a:t>vector</a:t>
            </a:r>
            <a:r>
              <a:rPr lang="de-DE" dirty="0"/>
              <a:t> and HIF-</a:t>
            </a:r>
            <a:r>
              <a:rPr lang="de-DE" dirty="0" err="1"/>
              <a:t>ko</a:t>
            </a:r>
            <a:r>
              <a:rPr lang="de-DE" dirty="0"/>
              <a:t> Kelly </a:t>
            </a:r>
            <a:r>
              <a:rPr lang="de-DE" dirty="0" err="1"/>
              <a:t>celllines</a:t>
            </a:r>
            <a:r>
              <a:rPr lang="de-DE" dirty="0"/>
              <a:t>.</a:t>
            </a:r>
          </a:p>
          <a:p>
            <a:r>
              <a:rPr lang="de-DE" b="1" dirty="0"/>
              <a:t>(C)</a:t>
            </a:r>
            <a:r>
              <a:rPr lang="de-DE" dirty="0"/>
              <a:t> </a:t>
            </a:r>
            <a:r>
              <a:rPr lang="de-DE" dirty="0" err="1"/>
              <a:t>Schematic</a:t>
            </a:r>
            <a:r>
              <a:rPr lang="de-DE" dirty="0"/>
              <a:t> </a:t>
            </a:r>
            <a:r>
              <a:rPr lang="de-DE" dirty="0" err="1"/>
              <a:t>illustration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RNA-</a:t>
            </a:r>
            <a:r>
              <a:rPr lang="de-DE" dirty="0" err="1"/>
              <a:t>Seq</a:t>
            </a:r>
            <a:r>
              <a:rPr lang="de-DE" dirty="0"/>
              <a:t> </a:t>
            </a:r>
            <a:r>
              <a:rPr lang="de-DE" dirty="0" err="1"/>
              <a:t>experiment</a:t>
            </a:r>
            <a:r>
              <a:rPr lang="de-DE" dirty="0"/>
              <a:t>. Control, HIF-1</a:t>
            </a:r>
            <a:r>
              <a:rPr lang="el-GR" dirty="0"/>
              <a:t>α</a:t>
            </a:r>
            <a:r>
              <a:rPr lang="de-DE" dirty="0"/>
              <a:t>, HIF-2</a:t>
            </a:r>
            <a:r>
              <a:rPr lang="el-GR" dirty="0"/>
              <a:t>α </a:t>
            </a:r>
            <a:r>
              <a:rPr lang="de-DE" dirty="0"/>
              <a:t>and HIF-1</a:t>
            </a:r>
            <a:r>
              <a:rPr lang="el-GR" dirty="0"/>
              <a:t>β </a:t>
            </a:r>
            <a:r>
              <a:rPr lang="de-DE" dirty="0"/>
              <a:t>knockout Kelly </a:t>
            </a:r>
            <a:r>
              <a:rPr lang="de-DE" dirty="0" err="1"/>
              <a:t>cells</a:t>
            </a:r>
            <a:r>
              <a:rPr lang="de-DE" dirty="0"/>
              <a:t> (delHIF-1</a:t>
            </a:r>
            <a:r>
              <a:rPr lang="el-GR" dirty="0"/>
              <a:t>α</a:t>
            </a:r>
            <a:r>
              <a:rPr lang="de-DE" dirty="0"/>
              <a:t>, delHIF-2</a:t>
            </a:r>
            <a:r>
              <a:rPr lang="el-GR" dirty="0"/>
              <a:t>α</a:t>
            </a:r>
            <a:r>
              <a:rPr lang="de-DE" dirty="0"/>
              <a:t> and delHIF-1</a:t>
            </a:r>
            <a:r>
              <a:rPr lang="el-GR" dirty="0"/>
              <a:t>β</a:t>
            </a:r>
            <a:r>
              <a:rPr lang="de-DE" dirty="0"/>
              <a:t>) </a:t>
            </a:r>
            <a:r>
              <a:rPr lang="de-DE" dirty="0" err="1"/>
              <a:t>were</a:t>
            </a:r>
            <a:r>
              <a:rPr lang="de-DE" dirty="0"/>
              <a:t> </a:t>
            </a:r>
            <a:r>
              <a:rPr lang="de-DE" dirty="0" err="1"/>
              <a:t>were</a:t>
            </a:r>
            <a:r>
              <a:rPr lang="de-DE" dirty="0"/>
              <a:t> </a:t>
            </a:r>
            <a:r>
              <a:rPr lang="de-DE" dirty="0" err="1"/>
              <a:t>exposed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normoxia</a:t>
            </a:r>
            <a:r>
              <a:rPr lang="de-DE" dirty="0"/>
              <a:t> (21% O</a:t>
            </a:r>
            <a:r>
              <a:rPr lang="de-DE" baseline="-25000" dirty="0"/>
              <a:t>2</a:t>
            </a:r>
            <a:r>
              <a:rPr lang="de-DE" dirty="0"/>
              <a:t>) and </a:t>
            </a:r>
            <a:r>
              <a:rPr lang="de-DE" dirty="0" err="1"/>
              <a:t>hypoxic</a:t>
            </a:r>
            <a:r>
              <a:rPr lang="de-DE" dirty="0"/>
              <a:t> (0.5% O</a:t>
            </a:r>
            <a:r>
              <a:rPr lang="de-DE" baseline="-25000" dirty="0"/>
              <a:t>2</a:t>
            </a:r>
            <a:r>
              <a:rPr lang="de-DE" dirty="0"/>
              <a:t>) </a:t>
            </a:r>
            <a:r>
              <a:rPr lang="de-DE" dirty="0" err="1"/>
              <a:t>conditions</a:t>
            </a:r>
            <a:r>
              <a:rPr lang="de-DE" dirty="0"/>
              <a:t> and </a:t>
            </a:r>
            <a:r>
              <a:rPr lang="de-DE" dirty="0" err="1"/>
              <a:t>subjected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RNA </a:t>
            </a:r>
            <a:r>
              <a:rPr lang="de-DE" dirty="0" err="1"/>
              <a:t>sequencing</a:t>
            </a:r>
            <a:r>
              <a:rPr lang="de-DE" dirty="0"/>
              <a:t>. </a:t>
            </a:r>
            <a:r>
              <a:rPr lang="de-DE" dirty="0">
                <a:solidFill>
                  <a:srgbClr val="FF0000"/>
                </a:solidFill>
              </a:rPr>
              <a:t>The </a:t>
            </a:r>
            <a:r>
              <a:rPr lang="de-DE" dirty="0" err="1">
                <a:solidFill>
                  <a:srgbClr val="FF0000"/>
                </a:solidFill>
              </a:rPr>
              <a:t>experiment</a:t>
            </a:r>
            <a:r>
              <a:rPr lang="de-DE" dirty="0">
                <a:solidFill>
                  <a:srgbClr val="FF0000"/>
                </a:solidFill>
              </a:rPr>
              <a:t> was </a:t>
            </a:r>
            <a:r>
              <a:rPr lang="de-DE" dirty="0" err="1">
                <a:solidFill>
                  <a:srgbClr val="FF0000"/>
                </a:solidFill>
              </a:rPr>
              <a:t>repeated</a:t>
            </a:r>
            <a:r>
              <a:rPr lang="de-DE" dirty="0">
                <a:solidFill>
                  <a:srgbClr val="FF0000"/>
                </a:solidFill>
              </a:rPr>
              <a:t> 4 </a:t>
            </a:r>
            <a:r>
              <a:rPr lang="de-DE" dirty="0" err="1">
                <a:solidFill>
                  <a:srgbClr val="FF0000"/>
                </a:solidFill>
              </a:rPr>
              <a:t>times</a:t>
            </a:r>
            <a:r>
              <a:rPr lang="de-DE" dirty="0">
                <a:solidFill>
                  <a:srgbClr val="FF0000"/>
                </a:solidFill>
              </a:rPr>
              <a:t> and </a:t>
            </a:r>
            <a:r>
              <a:rPr lang="de-DE" dirty="0" err="1">
                <a:solidFill>
                  <a:srgbClr val="FF0000"/>
                </a:solidFill>
              </a:rPr>
              <a:t>each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repetition</a:t>
            </a:r>
            <a:r>
              <a:rPr lang="de-DE" dirty="0">
                <a:solidFill>
                  <a:srgbClr val="FF0000"/>
                </a:solidFill>
              </a:rPr>
              <a:t> was </a:t>
            </a:r>
            <a:r>
              <a:rPr lang="de-DE" dirty="0" err="1">
                <a:solidFill>
                  <a:srgbClr val="FF0000"/>
                </a:solidFill>
              </a:rPr>
              <a:t>carried</a:t>
            </a:r>
            <a:r>
              <a:rPr lang="de-DE" dirty="0">
                <a:solidFill>
                  <a:srgbClr val="FF0000"/>
                </a:solidFill>
              </a:rPr>
              <a:t> out in </a:t>
            </a:r>
            <a:r>
              <a:rPr lang="de-DE" dirty="0" err="1">
                <a:solidFill>
                  <a:srgbClr val="FF0000"/>
                </a:solidFill>
              </a:rPr>
              <a:t>triplicates</a:t>
            </a:r>
            <a:r>
              <a:rPr lang="de-DE" dirty="0">
                <a:solidFill>
                  <a:srgbClr val="FF0000"/>
                </a:solidFill>
              </a:rPr>
              <a:t>.</a:t>
            </a:r>
          </a:p>
          <a:p>
            <a:r>
              <a:rPr lang="de-DE" b="1" dirty="0"/>
              <a:t>(D)</a:t>
            </a:r>
            <a:r>
              <a:rPr lang="de-DE" dirty="0"/>
              <a:t> </a:t>
            </a:r>
            <a:r>
              <a:rPr lang="de-DE" dirty="0" err="1"/>
              <a:t>Principal</a:t>
            </a:r>
            <a:r>
              <a:rPr lang="de-DE" dirty="0"/>
              <a:t> </a:t>
            </a:r>
            <a:r>
              <a:rPr lang="de-DE" dirty="0" err="1"/>
              <a:t>component</a:t>
            </a:r>
            <a:r>
              <a:rPr lang="de-DE" dirty="0"/>
              <a:t> </a:t>
            </a:r>
            <a:r>
              <a:rPr lang="de-DE" dirty="0" err="1"/>
              <a:t>analysis</a:t>
            </a:r>
            <a:r>
              <a:rPr lang="de-DE" dirty="0"/>
              <a:t> (PCA) </a:t>
            </a:r>
            <a:r>
              <a:rPr lang="de-DE" dirty="0" err="1"/>
              <a:t>plot</a:t>
            </a:r>
            <a:r>
              <a:rPr lang="de-DE" dirty="0"/>
              <a:t> </a:t>
            </a:r>
            <a:r>
              <a:rPr lang="de-DE" dirty="0" err="1"/>
              <a:t>based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top 10% </a:t>
            </a:r>
            <a:r>
              <a:rPr lang="de-DE" dirty="0" err="1"/>
              <a:t>most</a:t>
            </a:r>
            <a:r>
              <a:rPr lang="de-DE" dirty="0"/>
              <a:t> variable genes </a:t>
            </a:r>
            <a:r>
              <a:rPr lang="de-DE" dirty="0" err="1"/>
              <a:t>across</a:t>
            </a:r>
            <a:r>
              <a:rPr lang="de-DE" dirty="0"/>
              <a:t> all </a:t>
            </a:r>
            <a:r>
              <a:rPr lang="de-DE" dirty="0" err="1"/>
              <a:t>samples</a:t>
            </a:r>
            <a:r>
              <a:rPr lang="de-DE" dirty="0"/>
              <a:t>.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dot</a:t>
            </a:r>
            <a:r>
              <a:rPr lang="de-DE" dirty="0"/>
              <a:t> </a:t>
            </a:r>
            <a:r>
              <a:rPr lang="de-DE" dirty="0" err="1"/>
              <a:t>represents</a:t>
            </a:r>
            <a:r>
              <a:rPr lang="de-DE" dirty="0"/>
              <a:t> a sample, </a:t>
            </a:r>
            <a:r>
              <a:rPr lang="de-DE" dirty="0" err="1"/>
              <a:t>colored</a:t>
            </a:r>
            <a:r>
              <a:rPr lang="de-DE" dirty="0"/>
              <a:t> </a:t>
            </a:r>
            <a:r>
              <a:rPr lang="de-DE" dirty="0" err="1"/>
              <a:t>according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treatment</a:t>
            </a:r>
            <a:r>
              <a:rPr lang="de-DE" dirty="0"/>
              <a:t> (</a:t>
            </a:r>
            <a:r>
              <a:rPr lang="de-DE" dirty="0" err="1"/>
              <a:t>normoxia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hypoxia</a:t>
            </a:r>
            <a:r>
              <a:rPr lang="de-DE" dirty="0"/>
              <a:t>) and </a:t>
            </a:r>
            <a:r>
              <a:rPr lang="de-DE" dirty="0" err="1"/>
              <a:t>genotype</a:t>
            </a:r>
            <a:r>
              <a:rPr lang="de-DE" dirty="0"/>
              <a:t> (WT </a:t>
            </a:r>
            <a:r>
              <a:rPr lang="de-DE" dirty="0" err="1"/>
              <a:t>or</a:t>
            </a:r>
            <a:r>
              <a:rPr lang="de-DE" dirty="0"/>
              <a:t> HIF-</a:t>
            </a:r>
            <a:r>
              <a:rPr lang="de-DE" dirty="0" err="1"/>
              <a:t>ko</a:t>
            </a:r>
            <a:r>
              <a:rPr lang="de-DE" dirty="0"/>
              <a:t>).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86779F32-FED0-4D9D-ADEB-5ECBF11506CD}"/>
              </a:ext>
            </a:extLst>
          </p:cNvPr>
          <p:cNvSpPr txBox="1"/>
          <p:nvPr/>
        </p:nvSpPr>
        <p:spPr>
          <a:xfrm>
            <a:off x="197962" y="7022969"/>
            <a:ext cx="1151308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Interpretation:</a:t>
            </a:r>
          </a:p>
          <a:p>
            <a:pPr marL="285750" indent="-285750">
              <a:buFontTx/>
              <a:buChar char="-"/>
            </a:pPr>
            <a:r>
              <a:rPr lang="de-DE" dirty="0"/>
              <a:t>Samples </a:t>
            </a:r>
            <a:r>
              <a:rPr lang="de-DE" dirty="0" err="1"/>
              <a:t>align</a:t>
            </a:r>
            <a:r>
              <a:rPr lang="de-DE" dirty="0"/>
              <a:t> </a:t>
            </a:r>
            <a:r>
              <a:rPr lang="de-DE" dirty="0" err="1"/>
              <a:t>well</a:t>
            </a:r>
            <a:r>
              <a:rPr lang="de-DE" dirty="0"/>
              <a:t> </a:t>
            </a:r>
            <a:r>
              <a:rPr lang="de-DE" dirty="0" err="1"/>
              <a:t>over</a:t>
            </a:r>
            <a:r>
              <a:rPr lang="de-DE" dirty="0"/>
              <a:t> </a:t>
            </a:r>
            <a:r>
              <a:rPr lang="de-DE" dirty="0" err="1"/>
              <a:t>replicates</a:t>
            </a:r>
            <a:endParaRPr lang="de-DE" dirty="0"/>
          </a:p>
          <a:p>
            <a:pPr marL="285750" indent="-285750">
              <a:buFontTx/>
              <a:buChar char="-"/>
            </a:pPr>
            <a:r>
              <a:rPr lang="de-DE" dirty="0" err="1"/>
              <a:t>Normoxic</a:t>
            </a:r>
            <a:r>
              <a:rPr lang="de-DE" dirty="0"/>
              <a:t> </a:t>
            </a:r>
            <a:r>
              <a:rPr lang="de-DE" dirty="0" err="1"/>
              <a:t>samples</a:t>
            </a:r>
            <a:r>
              <a:rPr lang="de-DE" dirty="0"/>
              <a:t> </a:t>
            </a:r>
            <a:r>
              <a:rPr lang="de-DE" dirty="0" err="1"/>
              <a:t>cluster</a:t>
            </a:r>
            <a:r>
              <a:rPr lang="de-DE" dirty="0"/>
              <a:t> </a:t>
            </a:r>
            <a:r>
              <a:rPr lang="de-DE" dirty="0" err="1"/>
              <a:t>together</a:t>
            </a:r>
            <a:r>
              <a:rPr lang="de-DE" dirty="0"/>
              <a:t> </a:t>
            </a:r>
            <a:r>
              <a:rPr lang="de-DE" dirty="0" err="1"/>
              <a:t>across</a:t>
            </a:r>
            <a:r>
              <a:rPr lang="de-DE" dirty="0"/>
              <a:t> all </a:t>
            </a:r>
            <a:r>
              <a:rPr lang="de-DE" dirty="0" err="1"/>
              <a:t>genotypes</a:t>
            </a:r>
            <a:endParaRPr lang="de-DE" dirty="0"/>
          </a:p>
          <a:p>
            <a:pPr marL="285750" indent="-285750">
              <a:buFontTx/>
              <a:buChar char="-"/>
            </a:pPr>
            <a:r>
              <a:rPr lang="de-DE" dirty="0" err="1"/>
              <a:t>Under</a:t>
            </a:r>
            <a:r>
              <a:rPr lang="de-DE" dirty="0"/>
              <a:t> </a:t>
            </a:r>
            <a:r>
              <a:rPr lang="de-DE" dirty="0" err="1"/>
              <a:t>hypoxia</a:t>
            </a:r>
            <a:r>
              <a:rPr lang="de-DE" dirty="0"/>
              <a:t> </a:t>
            </a:r>
            <a:r>
              <a:rPr lang="de-DE" dirty="0" err="1"/>
              <a:t>genotypes</a:t>
            </a:r>
            <a:r>
              <a:rPr lang="de-DE" dirty="0"/>
              <a:t> </a:t>
            </a:r>
            <a:r>
              <a:rPr lang="de-DE" dirty="0" err="1"/>
              <a:t>seperate</a:t>
            </a:r>
            <a:r>
              <a:rPr lang="de-DE" dirty="0"/>
              <a:t> in different </a:t>
            </a:r>
            <a:r>
              <a:rPr lang="de-DE" dirty="0" err="1"/>
              <a:t>cluster</a:t>
            </a:r>
            <a:r>
              <a:rPr lang="de-DE" dirty="0"/>
              <a:t>, </a:t>
            </a:r>
            <a:r>
              <a:rPr lang="de-DE" dirty="0" err="1"/>
              <a:t>distinct</a:t>
            </a:r>
            <a:r>
              <a:rPr lang="de-DE" dirty="0"/>
              <a:t> </a:t>
            </a:r>
            <a:r>
              <a:rPr lang="de-DE" dirty="0" err="1"/>
              <a:t>hypoxia</a:t>
            </a:r>
            <a:r>
              <a:rPr lang="de-DE" dirty="0"/>
              <a:t> </a:t>
            </a:r>
            <a:r>
              <a:rPr lang="de-DE" dirty="0" err="1"/>
              <a:t>response</a:t>
            </a:r>
            <a:r>
              <a:rPr lang="de-DE" dirty="0"/>
              <a:t> in </a:t>
            </a:r>
            <a:r>
              <a:rPr lang="de-DE" dirty="0" err="1"/>
              <a:t>each</a:t>
            </a:r>
            <a:r>
              <a:rPr lang="de-DE" dirty="0"/>
              <a:t> HIF-</a:t>
            </a:r>
            <a:r>
              <a:rPr lang="de-DE" dirty="0" err="1"/>
              <a:t>ko</a:t>
            </a:r>
            <a:endParaRPr lang="de-DE" dirty="0"/>
          </a:p>
          <a:p>
            <a:pPr marL="285750" indent="-285750">
              <a:buFontTx/>
              <a:buChar char="-"/>
            </a:pPr>
            <a:r>
              <a:rPr lang="de-DE" dirty="0"/>
              <a:t>HIF1b-ko </a:t>
            </a:r>
            <a:r>
              <a:rPr lang="de-DE" dirty="0" err="1"/>
              <a:t>hypoxic</a:t>
            </a:r>
            <a:r>
              <a:rPr lang="de-DE" dirty="0"/>
              <a:t> </a:t>
            </a:r>
            <a:r>
              <a:rPr lang="de-DE" dirty="0" err="1"/>
              <a:t>samples</a:t>
            </a:r>
            <a:r>
              <a:rPr lang="de-DE" dirty="0"/>
              <a:t> </a:t>
            </a:r>
            <a:r>
              <a:rPr lang="de-DE" dirty="0" err="1"/>
              <a:t>show</a:t>
            </a:r>
            <a:r>
              <a:rPr lang="de-DE" dirty="0"/>
              <a:t> </a:t>
            </a:r>
            <a:r>
              <a:rPr lang="de-DE" dirty="0" err="1"/>
              <a:t>highest</a:t>
            </a:r>
            <a:r>
              <a:rPr lang="de-DE" dirty="0"/>
              <a:t> </a:t>
            </a:r>
            <a:r>
              <a:rPr lang="de-DE" dirty="0" err="1"/>
              <a:t>similarity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normoxia</a:t>
            </a:r>
            <a:r>
              <a:rPr lang="de-DE" dirty="0"/>
              <a:t> </a:t>
            </a:r>
            <a:r>
              <a:rPr lang="de-DE" dirty="0" err="1"/>
              <a:t>samples</a:t>
            </a:r>
            <a:r>
              <a:rPr lang="de-DE" dirty="0"/>
              <a:t> (</a:t>
            </a:r>
            <a:r>
              <a:rPr lang="de-DE" dirty="0" err="1"/>
              <a:t>lowest</a:t>
            </a:r>
            <a:r>
              <a:rPr lang="de-DE" dirty="0"/>
              <a:t> </a:t>
            </a:r>
            <a:r>
              <a:rPr lang="de-DE" dirty="0" err="1"/>
              <a:t>hypoxic</a:t>
            </a:r>
            <a:r>
              <a:rPr lang="de-DE" dirty="0"/>
              <a:t> </a:t>
            </a:r>
            <a:r>
              <a:rPr lang="de-DE" dirty="0" err="1"/>
              <a:t>response</a:t>
            </a:r>
            <a:r>
              <a:rPr lang="de-DE" dirty="0"/>
              <a:t> </a:t>
            </a:r>
            <a:r>
              <a:rPr lang="de-DE" dirty="0" err="1"/>
              <a:t>across</a:t>
            </a:r>
            <a:r>
              <a:rPr lang="de-DE" dirty="0"/>
              <a:t> all </a:t>
            </a:r>
            <a:r>
              <a:rPr lang="de-DE" dirty="0" err="1"/>
              <a:t>genotypes</a:t>
            </a:r>
            <a:r>
              <a:rPr lang="de-DE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5454193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sknbe2_venn_peaks-1.png">
            <a:extLst>
              <a:ext uri="{FF2B5EF4-FFF2-40B4-BE49-F238E27FC236}">
                <a16:creationId xmlns:a16="http://schemas.microsoft.com/office/drawing/2014/main" id="{E2889E03-8C86-4126-8E4E-125EB039CE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2266" y="363098"/>
            <a:ext cx="5605528" cy="4004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67F8F030-AF68-4E23-8F52-FB49D45E26B6}"/>
              </a:ext>
            </a:extLst>
          </p:cNvPr>
          <p:cNvSpPr txBox="1"/>
          <p:nvPr/>
        </p:nvSpPr>
        <p:spPr>
          <a:xfrm>
            <a:off x="44604" y="66498"/>
            <a:ext cx="2943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solidFill>
                  <a:srgbClr val="0070C0"/>
                </a:solidFill>
              </a:rPr>
              <a:t>Other </a:t>
            </a:r>
            <a:r>
              <a:rPr lang="de-DE" b="1" dirty="0" err="1">
                <a:solidFill>
                  <a:srgbClr val="0070C0"/>
                </a:solidFill>
              </a:rPr>
              <a:t>ChIP</a:t>
            </a:r>
            <a:r>
              <a:rPr lang="de-DE" b="1" dirty="0">
                <a:solidFill>
                  <a:srgbClr val="0070C0"/>
                </a:solidFill>
              </a:rPr>
              <a:t> </a:t>
            </a:r>
            <a:r>
              <a:rPr lang="de-DE" b="1" dirty="0" err="1">
                <a:solidFill>
                  <a:srgbClr val="0070C0"/>
                </a:solidFill>
              </a:rPr>
              <a:t>datasets</a:t>
            </a:r>
            <a:r>
              <a:rPr lang="de-DE" b="1" dirty="0">
                <a:solidFill>
                  <a:srgbClr val="0070C0"/>
                </a:solidFill>
              </a:rPr>
              <a:t>: SKNBE2</a:t>
            </a:r>
          </a:p>
        </p:txBody>
      </p:sp>
      <p:pic>
        <p:nvPicPr>
          <p:cNvPr id="4098" name="Picture 2" descr="sknbe2-3.png">
            <a:extLst>
              <a:ext uri="{FF2B5EF4-FFF2-40B4-BE49-F238E27FC236}">
                <a16:creationId xmlns:a16="http://schemas.microsoft.com/office/drawing/2014/main" id="{52053677-06B3-41CD-A003-042968EC25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04" y="1455666"/>
            <a:ext cx="6338023" cy="4527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sknbe2_venn_genes-1.png">
            <a:extLst>
              <a:ext uri="{FF2B5EF4-FFF2-40B4-BE49-F238E27FC236}">
                <a16:creationId xmlns:a16="http://schemas.microsoft.com/office/drawing/2014/main" id="{5C4B2547-A3F5-42A4-B82A-763D9922D4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2626" y="4776745"/>
            <a:ext cx="5809373" cy="4149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7FE40A9B-B7CF-49F9-B68E-BFA4918F1D5C}"/>
              </a:ext>
            </a:extLst>
          </p:cNvPr>
          <p:cNvSpPr txBox="1"/>
          <p:nvPr/>
        </p:nvSpPr>
        <p:spPr>
          <a:xfrm>
            <a:off x="8726758" y="178432"/>
            <a:ext cx="716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0070C0"/>
                </a:solidFill>
              </a:rPr>
              <a:t>Peaks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FA69574C-4F46-4985-92C6-56880CAD70F6}"/>
              </a:ext>
            </a:extLst>
          </p:cNvPr>
          <p:cNvSpPr txBox="1"/>
          <p:nvPr/>
        </p:nvSpPr>
        <p:spPr>
          <a:xfrm>
            <a:off x="8948129" y="4662214"/>
            <a:ext cx="772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0070C0"/>
                </a:solidFill>
              </a:rPr>
              <a:t>Genes</a:t>
            </a:r>
          </a:p>
        </p:txBody>
      </p:sp>
    </p:spTree>
    <p:extLst>
      <p:ext uri="{BB962C8B-B14F-4D97-AF65-F5344CB8AC3E}">
        <p14:creationId xmlns:p14="http://schemas.microsoft.com/office/powerpoint/2010/main" val="4273055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feld 4">
            <a:extLst>
              <a:ext uri="{FF2B5EF4-FFF2-40B4-BE49-F238E27FC236}">
                <a16:creationId xmlns:a16="http://schemas.microsoft.com/office/drawing/2014/main" id="{A051DE39-EB76-4ECD-9CF2-A4DE650C2000}"/>
              </a:ext>
            </a:extLst>
          </p:cNvPr>
          <p:cNvSpPr txBox="1"/>
          <p:nvPr/>
        </p:nvSpPr>
        <p:spPr>
          <a:xfrm>
            <a:off x="44604" y="66498"/>
            <a:ext cx="2943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solidFill>
                  <a:srgbClr val="0070C0"/>
                </a:solidFill>
              </a:rPr>
              <a:t>Other </a:t>
            </a:r>
            <a:r>
              <a:rPr lang="de-DE" b="1" dirty="0" err="1">
                <a:solidFill>
                  <a:srgbClr val="0070C0"/>
                </a:solidFill>
              </a:rPr>
              <a:t>ChIP</a:t>
            </a:r>
            <a:r>
              <a:rPr lang="de-DE" b="1" dirty="0">
                <a:solidFill>
                  <a:srgbClr val="0070C0"/>
                </a:solidFill>
              </a:rPr>
              <a:t> </a:t>
            </a:r>
            <a:r>
              <a:rPr lang="de-DE" b="1" dirty="0" err="1">
                <a:solidFill>
                  <a:srgbClr val="0070C0"/>
                </a:solidFill>
              </a:rPr>
              <a:t>datasets</a:t>
            </a:r>
            <a:r>
              <a:rPr lang="de-DE" b="1" dirty="0">
                <a:solidFill>
                  <a:srgbClr val="0070C0"/>
                </a:solidFill>
              </a:rPr>
              <a:t>: SKNBE2</a:t>
            </a:r>
          </a:p>
        </p:txBody>
      </p:sp>
    </p:spTree>
    <p:extLst>
      <p:ext uri="{BB962C8B-B14F-4D97-AF65-F5344CB8AC3E}">
        <p14:creationId xmlns:p14="http://schemas.microsoft.com/office/powerpoint/2010/main" val="38533090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3B85F875-09B4-46E8-8D75-4608D6202D5E}"/>
              </a:ext>
            </a:extLst>
          </p:cNvPr>
          <p:cNvSpPr txBox="1"/>
          <p:nvPr/>
        </p:nvSpPr>
        <p:spPr>
          <a:xfrm>
            <a:off x="44604" y="66498"/>
            <a:ext cx="4735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solidFill>
                  <a:srgbClr val="0070C0"/>
                </a:solidFill>
              </a:rPr>
              <a:t>Figure 5: </a:t>
            </a:r>
            <a:r>
              <a:rPr lang="de-DE" b="1" dirty="0" err="1">
                <a:solidFill>
                  <a:srgbClr val="0070C0"/>
                </a:solidFill>
              </a:rPr>
              <a:t>Compare</a:t>
            </a:r>
            <a:r>
              <a:rPr lang="de-DE" b="1" dirty="0">
                <a:solidFill>
                  <a:srgbClr val="0070C0"/>
                </a:solidFill>
              </a:rPr>
              <a:t> RNA-</a:t>
            </a:r>
            <a:r>
              <a:rPr lang="de-DE" b="1" dirty="0" err="1">
                <a:solidFill>
                  <a:srgbClr val="0070C0"/>
                </a:solidFill>
              </a:rPr>
              <a:t>Seq</a:t>
            </a:r>
            <a:r>
              <a:rPr lang="de-DE" b="1" dirty="0">
                <a:solidFill>
                  <a:srgbClr val="0070C0"/>
                </a:solidFill>
              </a:rPr>
              <a:t> </a:t>
            </a:r>
            <a:r>
              <a:rPr lang="de-DE" b="1" dirty="0" err="1">
                <a:solidFill>
                  <a:srgbClr val="0070C0"/>
                </a:solidFill>
              </a:rPr>
              <a:t>with</a:t>
            </a:r>
            <a:r>
              <a:rPr lang="de-DE" b="1" dirty="0">
                <a:solidFill>
                  <a:srgbClr val="0070C0"/>
                </a:solidFill>
              </a:rPr>
              <a:t> own </a:t>
            </a:r>
            <a:r>
              <a:rPr lang="de-DE" b="1" dirty="0" err="1">
                <a:solidFill>
                  <a:srgbClr val="0070C0"/>
                </a:solidFill>
              </a:rPr>
              <a:t>ChIP</a:t>
            </a:r>
            <a:r>
              <a:rPr lang="de-DE" b="1" dirty="0">
                <a:solidFill>
                  <a:srgbClr val="0070C0"/>
                </a:solidFill>
              </a:rPr>
              <a:t> </a:t>
            </a:r>
            <a:r>
              <a:rPr lang="de-DE" b="1" dirty="0" err="1">
                <a:solidFill>
                  <a:srgbClr val="0070C0"/>
                </a:solidFill>
              </a:rPr>
              <a:t>data</a:t>
            </a:r>
            <a:endParaRPr lang="de-DE" b="1" dirty="0">
              <a:solidFill>
                <a:srgbClr val="0070C0"/>
              </a:solidFill>
            </a:endParaRPr>
          </a:p>
        </p:txBody>
      </p:sp>
      <p:pic>
        <p:nvPicPr>
          <p:cNvPr id="6146" name="Picture 2" descr="chip_venn-1.png">
            <a:extLst>
              <a:ext uri="{FF2B5EF4-FFF2-40B4-BE49-F238E27FC236}">
                <a16:creationId xmlns:a16="http://schemas.microsoft.com/office/drawing/2014/main" id="{64611663-60F6-48A3-A2D7-AFBF1DFE59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409" y="595845"/>
            <a:ext cx="4984063" cy="3560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chip_venn-2.png">
            <a:extLst>
              <a:ext uri="{FF2B5EF4-FFF2-40B4-BE49-F238E27FC236}">
                <a16:creationId xmlns:a16="http://schemas.microsoft.com/office/drawing/2014/main" id="{3762A19F-3808-4697-98BE-D273B1200C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1569" y="230902"/>
            <a:ext cx="5427672" cy="3876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chip_venn-3.png">
            <a:extLst>
              <a:ext uri="{FF2B5EF4-FFF2-40B4-BE49-F238E27FC236}">
                <a16:creationId xmlns:a16="http://schemas.microsoft.com/office/drawing/2014/main" id="{86971232-A819-4E10-9572-88FF4F8FCB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2074" y="4267826"/>
            <a:ext cx="9007851" cy="4671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64346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8268AE66-7C0A-4D05-8DC6-42E7FC7E2A68}"/>
              </a:ext>
            </a:extLst>
          </p:cNvPr>
          <p:cNvSpPr txBox="1"/>
          <p:nvPr/>
        </p:nvSpPr>
        <p:spPr>
          <a:xfrm>
            <a:off x="44604" y="66498"/>
            <a:ext cx="4102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solidFill>
                  <a:srgbClr val="0070C0"/>
                </a:solidFill>
              </a:rPr>
              <a:t>Figure 5: </a:t>
            </a:r>
            <a:r>
              <a:rPr lang="de-DE" b="1" dirty="0" err="1">
                <a:solidFill>
                  <a:srgbClr val="0070C0"/>
                </a:solidFill>
              </a:rPr>
              <a:t>Compare</a:t>
            </a:r>
            <a:r>
              <a:rPr lang="de-DE" b="1" dirty="0">
                <a:solidFill>
                  <a:srgbClr val="0070C0"/>
                </a:solidFill>
              </a:rPr>
              <a:t> RNA-</a:t>
            </a:r>
            <a:r>
              <a:rPr lang="de-DE" b="1" dirty="0" err="1">
                <a:solidFill>
                  <a:srgbClr val="0070C0"/>
                </a:solidFill>
              </a:rPr>
              <a:t>Seq</a:t>
            </a:r>
            <a:r>
              <a:rPr lang="de-DE" b="1" dirty="0">
                <a:solidFill>
                  <a:srgbClr val="0070C0"/>
                </a:solidFill>
              </a:rPr>
              <a:t> </a:t>
            </a:r>
            <a:r>
              <a:rPr lang="de-DE" b="1" dirty="0" err="1">
                <a:solidFill>
                  <a:srgbClr val="0070C0"/>
                </a:solidFill>
              </a:rPr>
              <a:t>with</a:t>
            </a:r>
            <a:r>
              <a:rPr lang="de-DE" b="1" dirty="0">
                <a:solidFill>
                  <a:srgbClr val="0070C0"/>
                </a:solidFill>
              </a:rPr>
              <a:t> SKNBE2</a:t>
            </a:r>
          </a:p>
        </p:txBody>
      </p:sp>
      <p:pic>
        <p:nvPicPr>
          <p:cNvPr id="7170" name="Picture 2" descr="chip_venn_sknbe2-2.png">
            <a:extLst>
              <a:ext uri="{FF2B5EF4-FFF2-40B4-BE49-F238E27FC236}">
                <a16:creationId xmlns:a16="http://schemas.microsoft.com/office/drawing/2014/main" id="{890BA751-BC50-49BB-AD10-056FBF9022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258" y="1000125"/>
            <a:ext cx="10001250" cy="714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22371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feld 4">
            <a:extLst>
              <a:ext uri="{FF2B5EF4-FFF2-40B4-BE49-F238E27FC236}">
                <a16:creationId xmlns:a16="http://schemas.microsoft.com/office/drawing/2014/main" id="{169A0F06-619E-48CB-8214-502DA678B385}"/>
              </a:ext>
            </a:extLst>
          </p:cNvPr>
          <p:cNvSpPr txBox="1"/>
          <p:nvPr/>
        </p:nvSpPr>
        <p:spPr>
          <a:xfrm>
            <a:off x="44604" y="66498"/>
            <a:ext cx="4061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solidFill>
                  <a:srgbClr val="0070C0"/>
                </a:solidFill>
              </a:rPr>
              <a:t>Figure 5: </a:t>
            </a:r>
            <a:r>
              <a:rPr lang="de-DE" b="1" dirty="0" err="1">
                <a:solidFill>
                  <a:srgbClr val="0070C0"/>
                </a:solidFill>
              </a:rPr>
              <a:t>Compare</a:t>
            </a:r>
            <a:r>
              <a:rPr lang="de-DE" b="1" dirty="0">
                <a:solidFill>
                  <a:srgbClr val="0070C0"/>
                </a:solidFill>
              </a:rPr>
              <a:t> RNA-</a:t>
            </a:r>
            <a:r>
              <a:rPr lang="de-DE" b="1" dirty="0" err="1">
                <a:solidFill>
                  <a:srgbClr val="0070C0"/>
                </a:solidFill>
              </a:rPr>
              <a:t>Seq</a:t>
            </a:r>
            <a:r>
              <a:rPr lang="de-DE" b="1" dirty="0">
                <a:solidFill>
                  <a:srgbClr val="0070C0"/>
                </a:solidFill>
              </a:rPr>
              <a:t> </a:t>
            </a:r>
            <a:r>
              <a:rPr lang="de-DE" b="1" dirty="0" err="1">
                <a:solidFill>
                  <a:srgbClr val="0070C0"/>
                </a:solidFill>
              </a:rPr>
              <a:t>with</a:t>
            </a:r>
            <a:r>
              <a:rPr lang="de-DE" b="1" dirty="0">
                <a:solidFill>
                  <a:srgbClr val="0070C0"/>
                </a:solidFill>
              </a:rPr>
              <a:t> </a:t>
            </a:r>
            <a:r>
              <a:rPr lang="de-DE" b="1" dirty="0" err="1">
                <a:solidFill>
                  <a:srgbClr val="0070C0"/>
                </a:solidFill>
              </a:rPr>
              <a:t>ReMAP</a:t>
            </a:r>
            <a:endParaRPr lang="de-DE" b="1" dirty="0">
              <a:solidFill>
                <a:srgbClr val="0070C0"/>
              </a:solidFill>
            </a:endParaRPr>
          </a:p>
        </p:txBody>
      </p:sp>
      <p:pic>
        <p:nvPicPr>
          <p:cNvPr id="8196" name="Picture 4" descr="chip_venn_remap-2.png">
            <a:extLst>
              <a:ext uri="{FF2B5EF4-FFF2-40B4-BE49-F238E27FC236}">
                <a16:creationId xmlns:a16="http://schemas.microsoft.com/office/drawing/2014/main" id="{AD193ECB-ED18-4778-8FBF-BC6DA56B74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249" y="862892"/>
            <a:ext cx="10193376" cy="7280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01398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C6F2E3A-B0F8-4692-BA76-58AA7D3C5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9273FE7-501A-432F-806F-D74592A04B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681365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2_volcanos_plot-1.png">
            <a:extLst>
              <a:ext uri="{FF2B5EF4-FFF2-40B4-BE49-F238E27FC236}">
                <a16:creationId xmlns:a16="http://schemas.microsoft.com/office/drawing/2014/main" id="{ABCA721E-459D-4F19-BC74-921791591F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579" y="802025"/>
            <a:ext cx="6743816" cy="5057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1EE2F7FE-651A-43B2-8A0A-201A14A93995}"/>
              </a:ext>
            </a:extLst>
          </p:cNvPr>
          <p:cNvSpPr txBox="1"/>
          <p:nvPr/>
        </p:nvSpPr>
        <p:spPr>
          <a:xfrm>
            <a:off x="1167282" y="64930"/>
            <a:ext cx="2756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err="1"/>
              <a:t>Hypoxic</a:t>
            </a:r>
            <a:r>
              <a:rPr lang="de-DE" b="1" dirty="0"/>
              <a:t> </a:t>
            </a:r>
            <a:r>
              <a:rPr lang="de-DE" b="1" dirty="0" err="1"/>
              <a:t>response</a:t>
            </a:r>
            <a:r>
              <a:rPr lang="de-DE" b="1" dirty="0"/>
              <a:t> (Simple)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B54D4FE2-196A-4EB0-94EF-ECA3D8E8B317}"/>
              </a:ext>
            </a:extLst>
          </p:cNvPr>
          <p:cNvSpPr txBox="1"/>
          <p:nvPr/>
        </p:nvSpPr>
        <p:spPr>
          <a:xfrm>
            <a:off x="44604" y="66498"/>
            <a:ext cx="965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solidFill>
                  <a:srgbClr val="0070C0"/>
                </a:solidFill>
              </a:rPr>
              <a:t>Fig. 2 v1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7DF9B09-D8F2-4E36-9F34-0E5BBDEE84D6}"/>
              </a:ext>
            </a:extLst>
          </p:cNvPr>
          <p:cNvSpPr txBox="1"/>
          <p:nvPr/>
        </p:nvSpPr>
        <p:spPr>
          <a:xfrm>
            <a:off x="875978" y="7983291"/>
            <a:ext cx="78377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-&gt; </a:t>
            </a:r>
            <a:r>
              <a:rPr lang="de-DE" dirty="0" err="1"/>
              <a:t>Plotted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points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hypoxic</a:t>
            </a:r>
            <a:r>
              <a:rPr lang="de-DE" dirty="0"/>
              <a:t> </a:t>
            </a:r>
            <a:r>
              <a:rPr lang="de-DE" dirty="0" err="1"/>
              <a:t>response</a:t>
            </a:r>
            <a:r>
              <a:rPr lang="de-DE" dirty="0"/>
              <a:t> in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cellline</a:t>
            </a:r>
            <a:r>
              <a:rPr lang="de-DE" dirty="0"/>
              <a:t> (Hif1a: </a:t>
            </a:r>
            <a:r>
              <a:rPr lang="de-DE" dirty="0" err="1"/>
              <a:t>Hx</a:t>
            </a:r>
            <a:r>
              <a:rPr lang="de-DE" dirty="0"/>
              <a:t> vs. </a:t>
            </a:r>
            <a:r>
              <a:rPr lang="de-DE" dirty="0" err="1"/>
              <a:t>Nx</a:t>
            </a:r>
            <a:r>
              <a:rPr lang="de-DE" dirty="0"/>
              <a:t>)</a:t>
            </a:r>
          </a:p>
          <a:p>
            <a:r>
              <a:rPr lang="de-DE" dirty="0"/>
              <a:t>-&gt; </a:t>
            </a:r>
            <a:r>
              <a:rPr lang="de-DE" dirty="0" err="1"/>
              <a:t>Colored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genes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significant</a:t>
            </a:r>
            <a:r>
              <a:rPr lang="de-DE" dirty="0"/>
              <a:t> </a:t>
            </a:r>
            <a:r>
              <a:rPr lang="de-DE" dirty="0" err="1"/>
              <a:t>changes</a:t>
            </a:r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FCD6FB88-29CD-43F9-BAC2-21B0CD3BC882}"/>
              </a:ext>
            </a:extLst>
          </p:cNvPr>
          <p:cNvSpPr txBox="1"/>
          <p:nvPr/>
        </p:nvSpPr>
        <p:spPr>
          <a:xfrm>
            <a:off x="3650652" y="6822646"/>
            <a:ext cx="273344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Cutoff</a:t>
            </a:r>
            <a:r>
              <a:rPr lang="de-DE" dirty="0"/>
              <a:t>: 	</a:t>
            </a:r>
            <a:r>
              <a:rPr lang="de-DE" dirty="0" err="1"/>
              <a:t>padj</a:t>
            </a:r>
            <a:r>
              <a:rPr lang="de-DE" dirty="0"/>
              <a:t>           &lt; 0.05,</a:t>
            </a:r>
          </a:p>
          <a:p>
            <a:r>
              <a:rPr lang="de-DE" dirty="0"/>
              <a:t>		log2-FC      &gt; 1,</a:t>
            </a:r>
          </a:p>
          <a:p>
            <a:r>
              <a:rPr lang="de-DE" dirty="0">
                <a:solidFill>
                  <a:srgbClr val="FF0000"/>
                </a:solidFill>
              </a:rPr>
              <a:t>		</a:t>
            </a:r>
            <a:r>
              <a:rPr lang="de-DE" dirty="0" err="1">
                <a:solidFill>
                  <a:srgbClr val="FF0000"/>
                </a:solidFill>
              </a:rPr>
              <a:t>baseMean</a:t>
            </a:r>
            <a:r>
              <a:rPr lang="de-DE" dirty="0">
                <a:solidFill>
                  <a:srgbClr val="FF0000"/>
                </a:solidFill>
              </a:rPr>
              <a:t> &gt; 0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800EE146-FEC1-430B-ABD4-05D37DE9B8BD}"/>
              </a:ext>
            </a:extLst>
          </p:cNvPr>
          <p:cNvSpPr txBox="1"/>
          <p:nvPr/>
        </p:nvSpPr>
        <p:spPr>
          <a:xfrm>
            <a:off x="44604" y="778301"/>
            <a:ext cx="4026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b="1" dirty="0">
                <a:solidFill>
                  <a:schemeClr val="accent1"/>
                </a:solidFill>
              </a:rPr>
              <a:t>A</a:t>
            </a:r>
            <a:endParaRPr lang="de-DE" b="1" dirty="0">
              <a:solidFill>
                <a:schemeClr val="accent1"/>
              </a:solidFill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5590F34B-4492-4369-957B-FC9E1655FDC2}"/>
              </a:ext>
            </a:extLst>
          </p:cNvPr>
          <p:cNvSpPr txBox="1"/>
          <p:nvPr/>
        </p:nvSpPr>
        <p:spPr>
          <a:xfrm>
            <a:off x="7268339" y="778301"/>
            <a:ext cx="3866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b="1" dirty="0">
                <a:solidFill>
                  <a:schemeClr val="accent1"/>
                </a:solidFill>
              </a:rPr>
              <a:t>B</a:t>
            </a:r>
            <a:endParaRPr lang="de-DE" b="1" dirty="0">
              <a:solidFill>
                <a:schemeClr val="accent1"/>
              </a:solidFill>
            </a:endParaRPr>
          </a:p>
        </p:txBody>
      </p:sp>
      <p:pic>
        <p:nvPicPr>
          <p:cNvPr id="10" name="Picture 2" descr="2_venn-1.png">
            <a:extLst>
              <a:ext uri="{FF2B5EF4-FFF2-40B4-BE49-F238E27FC236}">
                <a16:creationId xmlns:a16="http://schemas.microsoft.com/office/drawing/2014/main" id="{F60660E1-AF08-450B-88E4-8072290B66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4983" y="802025"/>
            <a:ext cx="4046290" cy="5057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388C0468-80AD-4B88-91C3-C5BAB113264B}"/>
              </a:ext>
            </a:extLst>
          </p:cNvPr>
          <p:cNvSpPr txBox="1"/>
          <p:nvPr/>
        </p:nvSpPr>
        <p:spPr>
          <a:xfrm>
            <a:off x="7268339" y="64930"/>
            <a:ext cx="48174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err="1"/>
              <a:t>Overlap</a:t>
            </a:r>
            <a:r>
              <a:rPr lang="de-DE" b="1" dirty="0"/>
              <a:t> </a:t>
            </a:r>
            <a:r>
              <a:rPr lang="de-DE" b="1" dirty="0" err="1"/>
              <a:t>of</a:t>
            </a:r>
            <a:r>
              <a:rPr lang="de-DE" b="1" dirty="0"/>
              <a:t> genes </a:t>
            </a:r>
            <a:r>
              <a:rPr lang="de-DE" b="1" dirty="0" err="1"/>
              <a:t>with</a:t>
            </a:r>
            <a:r>
              <a:rPr lang="de-DE" b="1" dirty="0"/>
              <a:t> differential </a:t>
            </a:r>
            <a:r>
              <a:rPr lang="de-DE" b="1" dirty="0" err="1"/>
              <a:t>effect</a:t>
            </a:r>
            <a:r>
              <a:rPr lang="de-DE" b="1" dirty="0"/>
              <a:t> vs. Kelly</a:t>
            </a:r>
          </a:p>
          <a:p>
            <a:r>
              <a:rPr lang="de-DE" dirty="0"/>
              <a:t>(genes </a:t>
            </a:r>
            <a:r>
              <a:rPr lang="de-DE" dirty="0" err="1"/>
              <a:t>with</a:t>
            </a:r>
            <a:r>
              <a:rPr lang="de-DE" dirty="0"/>
              <a:t> different </a:t>
            </a:r>
            <a:r>
              <a:rPr lang="de-DE" dirty="0" err="1"/>
              <a:t>hypoxic</a:t>
            </a:r>
            <a:r>
              <a:rPr lang="de-DE" dirty="0"/>
              <a:t> </a:t>
            </a:r>
            <a:r>
              <a:rPr lang="de-DE" dirty="0" err="1"/>
              <a:t>effect</a:t>
            </a:r>
            <a:r>
              <a:rPr lang="de-DE" dirty="0"/>
              <a:t> </a:t>
            </a:r>
            <a:r>
              <a:rPr lang="de-DE" dirty="0" err="1"/>
              <a:t>than</a:t>
            </a:r>
            <a:r>
              <a:rPr lang="de-DE" dirty="0"/>
              <a:t> Kelly) </a:t>
            </a:r>
          </a:p>
        </p:txBody>
      </p:sp>
    </p:spTree>
    <p:extLst>
      <p:ext uri="{BB962C8B-B14F-4D97-AF65-F5344CB8AC3E}">
        <p14:creationId xmlns:p14="http://schemas.microsoft.com/office/powerpoint/2010/main" val="40570237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2_volcanos_plot-1.png">
            <a:extLst>
              <a:ext uri="{FF2B5EF4-FFF2-40B4-BE49-F238E27FC236}">
                <a16:creationId xmlns:a16="http://schemas.microsoft.com/office/drawing/2014/main" id="{5EA8929F-1D33-49A6-A61E-279A209A1A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633" y="1665625"/>
            <a:ext cx="5856367" cy="4392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2_volcanos_plot-2.png">
            <a:extLst>
              <a:ext uri="{FF2B5EF4-FFF2-40B4-BE49-F238E27FC236}">
                <a16:creationId xmlns:a16="http://schemas.microsoft.com/office/drawing/2014/main" id="{7D27988C-0FF2-4D8E-B276-DB729428EA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665625"/>
            <a:ext cx="5856367" cy="4392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BF379628-3E36-4030-AEBD-3D640703BA2F}"/>
              </a:ext>
            </a:extLst>
          </p:cNvPr>
          <p:cNvCxnSpPr/>
          <p:nvPr/>
        </p:nvCxnSpPr>
        <p:spPr>
          <a:xfrm>
            <a:off x="6057900" y="1093162"/>
            <a:ext cx="0" cy="553720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feld 6">
            <a:extLst>
              <a:ext uri="{FF2B5EF4-FFF2-40B4-BE49-F238E27FC236}">
                <a16:creationId xmlns:a16="http://schemas.microsoft.com/office/drawing/2014/main" id="{2884FFA8-F367-4895-88AF-F07F03A44109}"/>
              </a:ext>
            </a:extLst>
          </p:cNvPr>
          <p:cNvSpPr txBox="1"/>
          <p:nvPr/>
        </p:nvSpPr>
        <p:spPr>
          <a:xfrm>
            <a:off x="1379443" y="400496"/>
            <a:ext cx="31877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err="1"/>
              <a:t>Hypoxic</a:t>
            </a:r>
            <a:r>
              <a:rPr lang="de-DE" b="1" dirty="0"/>
              <a:t> </a:t>
            </a:r>
            <a:r>
              <a:rPr lang="de-DE" b="1" dirty="0" err="1"/>
              <a:t>response</a:t>
            </a:r>
            <a:r>
              <a:rPr lang="de-DE" b="1" dirty="0"/>
              <a:t> in </a:t>
            </a:r>
            <a:r>
              <a:rPr lang="de-DE" b="1" dirty="0" err="1"/>
              <a:t>ko</a:t>
            </a:r>
            <a:r>
              <a:rPr lang="de-DE" b="1" dirty="0"/>
              <a:t> </a:t>
            </a:r>
            <a:r>
              <a:rPr lang="de-DE" b="1" dirty="0" err="1"/>
              <a:t>celllines</a:t>
            </a:r>
            <a:endParaRPr lang="de-DE" b="1" dirty="0"/>
          </a:p>
          <a:p>
            <a:r>
              <a:rPr lang="de-DE" dirty="0"/>
              <a:t>(i.e. HIF1A_Hx vs. HIF1A_Nx)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F0F78D7B-4155-4D54-B6EA-87CACA4F7B55}"/>
              </a:ext>
            </a:extLst>
          </p:cNvPr>
          <p:cNvSpPr txBox="1"/>
          <p:nvPr/>
        </p:nvSpPr>
        <p:spPr>
          <a:xfrm>
            <a:off x="6134101" y="169832"/>
            <a:ext cx="54355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Genes </a:t>
            </a:r>
            <a:r>
              <a:rPr lang="de-DE" b="1" dirty="0" err="1"/>
              <a:t>with</a:t>
            </a:r>
            <a:r>
              <a:rPr lang="de-DE" b="1" dirty="0"/>
              <a:t> different </a:t>
            </a:r>
            <a:r>
              <a:rPr lang="de-DE" b="1" dirty="0" err="1"/>
              <a:t>hypoxic</a:t>
            </a:r>
            <a:r>
              <a:rPr lang="de-DE" b="1" dirty="0"/>
              <a:t> </a:t>
            </a:r>
            <a:r>
              <a:rPr lang="de-DE" b="1" dirty="0" err="1"/>
              <a:t>response</a:t>
            </a:r>
            <a:r>
              <a:rPr lang="de-DE" b="1" dirty="0"/>
              <a:t> in </a:t>
            </a:r>
            <a:r>
              <a:rPr lang="de-DE" b="1" dirty="0" err="1"/>
              <a:t>ko</a:t>
            </a:r>
            <a:r>
              <a:rPr lang="de-DE" b="1" dirty="0"/>
              <a:t> </a:t>
            </a:r>
            <a:r>
              <a:rPr lang="de-DE" b="1" dirty="0" err="1"/>
              <a:t>celllines</a:t>
            </a:r>
            <a:r>
              <a:rPr lang="de-DE" b="1" dirty="0"/>
              <a:t> </a:t>
            </a:r>
            <a:r>
              <a:rPr lang="de-DE" b="1" dirty="0" err="1"/>
              <a:t>compared</a:t>
            </a:r>
            <a:r>
              <a:rPr lang="de-DE" b="1" dirty="0"/>
              <a:t> </a:t>
            </a:r>
            <a:r>
              <a:rPr lang="de-DE" b="1" dirty="0" err="1"/>
              <a:t>to</a:t>
            </a:r>
            <a:r>
              <a:rPr lang="de-DE" b="1" dirty="0"/>
              <a:t> </a:t>
            </a:r>
            <a:r>
              <a:rPr lang="de-DE" b="1" dirty="0" err="1"/>
              <a:t>hypoxic</a:t>
            </a:r>
            <a:r>
              <a:rPr lang="de-DE" b="1" dirty="0"/>
              <a:t> </a:t>
            </a:r>
            <a:r>
              <a:rPr lang="de-DE" b="1" dirty="0" err="1"/>
              <a:t>response</a:t>
            </a:r>
            <a:r>
              <a:rPr lang="de-DE" b="1" dirty="0"/>
              <a:t> in Kelly </a:t>
            </a:r>
            <a:r>
              <a:rPr lang="de-DE" b="1" dirty="0" err="1"/>
              <a:t>cells</a:t>
            </a:r>
            <a:endParaRPr lang="de-DE" b="1" dirty="0"/>
          </a:p>
          <a:p>
            <a:r>
              <a:rPr lang="de-DE" dirty="0"/>
              <a:t>(i.e. HIF1A_Hx-Nx vs. </a:t>
            </a:r>
            <a:r>
              <a:rPr lang="de-DE" dirty="0" err="1"/>
              <a:t>Kelly_Hx-Nx</a:t>
            </a:r>
            <a:r>
              <a:rPr lang="de-DE" dirty="0"/>
              <a:t>)</a:t>
            </a:r>
          </a:p>
          <a:p>
            <a:endParaRPr lang="de-DE" b="1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2E5B2385-5162-4512-BED6-03914681D606}"/>
              </a:ext>
            </a:extLst>
          </p:cNvPr>
          <p:cNvSpPr/>
          <p:nvPr/>
        </p:nvSpPr>
        <p:spPr>
          <a:xfrm>
            <a:off x="6096000" y="1485900"/>
            <a:ext cx="2768577" cy="2324100"/>
          </a:xfrm>
          <a:prstGeom prst="rect">
            <a:avLst/>
          </a:prstGeom>
          <a:solidFill>
            <a:srgbClr val="FFFFFF"/>
          </a:solidFill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753413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2_volcanos_plot2-1.png">
            <a:extLst>
              <a:ext uri="{FF2B5EF4-FFF2-40B4-BE49-F238E27FC236}">
                <a16:creationId xmlns:a16="http://schemas.microsoft.com/office/drawing/2014/main" id="{8273CB41-C51D-48EB-8DCC-C0A14D49AB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542" y="810879"/>
            <a:ext cx="7484533" cy="561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2_venn-1.png">
            <a:extLst>
              <a:ext uri="{FF2B5EF4-FFF2-40B4-BE49-F238E27FC236}">
                <a16:creationId xmlns:a16="http://schemas.microsoft.com/office/drawing/2014/main" id="{1ABACCA7-563B-4E7A-8C49-1A402CA78C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1299" y="1301521"/>
            <a:ext cx="4046290" cy="5057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1EE2F7FE-651A-43B2-8A0A-201A14A93995}"/>
              </a:ext>
            </a:extLst>
          </p:cNvPr>
          <p:cNvSpPr txBox="1"/>
          <p:nvPr/>
        </p:nvSpPr>
        <p:spPr>
          <a:xfrm>
            <a:off x="409860" y="388095"/>
            <a:ext cx="6481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err="1"/>
              <a:t>Hypoxic</a:t>
            </a:r>
            <a:r>
              <a:rPr lang="de-DE" b="1" dirty="0"/>
              <a:t> </a:t>
            </a:r>
            <a:r>
              <a:rPr lang="de-DE" b="1" dirty="0" err="1"/>
              <a:t>response</a:t>
            </a:r>
            <a:r>
              <a:rPr lang="de-DE" b="1" dirty="0"/>
              <a:t> and differential </a:t>
            </a:r>
            <a:r>
              <a:rPr lang="de-DE" b="1" dirty="0" err="1"/>
              <a:t>effect</a:t>
            </a:r>
            <a:r>
              <a:rPr lang="de-DE" b="1" dirty="0"/>
              <a:t> </a:t>
            </a:r>
            <a:r>
              <a:rPr lang="de-DE" b="1" dirty="0" err="1"/>
              <a:t>compared</a:t>
            </a:r>
            <a:r>
              <a:rPr lang="de-DE" b="1" dirty="0"/>
              <a:t> </a:t>
            </a:r>
            <a:r>
              <a:rPr lang="de-DE" b="1" dirty="0" err="1"/>
              <a:t>to</a:t>
            </a:r>
            <a:r>
              <a:rPr lang="de-DE" b="1" dirty="0"/>
              <a:t> Kelly (2 in 1)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B54D4FE2-196A-4EB0-94EF-ECA3D8E8B317}"/>
              </a:ext>
            </a:extLst>
          </p:cNvPr>
          <p:cNvSpPr txBox="1"/>
          <p:nvPr/>
        </p:nvSpPr>
        <p:spPr>
          <a:xfrm>
            <a:off x="44604" y="66498"/>
            <a:ext cx="965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solidFill>
                  <a:srgbClr val="0070C0"/>
                </a:solidFill>
              </a:rPr>
              <a:t>Fig. 2 v2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7DF9B09-D8F2-4E36-9F34-0E5BBDEE84D6}"/>
              </a:ext>
            </a:extLst>
          </p:cNvPr>
          <p:cNvSpPr txBox="1"/>
          <p:nvPr/>
        </p:nvSpPr>
        <p:spPr>
          <a:xfrm>
            <a:off x="875978" y="7983291"/>
            <a:ext cx="80043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-&gt; </a:t>
            </a:r>
            <a:r>
              <a:rPr lang="de-DE" dirty="0" err="1"/>
              <a:t>Plotted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points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hypoxic</a:t>
            </a:r>
            <a:r>
              <a:rPr lang="de-DE" dirty="0"/>
              <a:t> </a:t>
            </a:r>
            <a:r>
              <a:rPr lang="de-DE" dirty="0" err="1"/>
              <a:t>response</a:t>
            </a:r>
            <a:r>
              <a:rPr lang="de-DE" dirty="0"/>
              <a:t> in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cellline</a:t>
            </a:r>
            <a:r>
              <a:rPr lang="de-DE" dirty="0"/>
              <a:t> (Hif1a: </a:t>
            </a:r>
            <a:r>
              <a:rPr lang="de-DE" dirty="0" err="1"/>
              <a:t>Hx</a:t>
            </a:r>
            <a:r>
              <a:rPr lang="de-DE" dirty="0"/>
              <a:t> vs. </a:t>
            </a:r>
            <a:r>
              <a:rPr lang="de-DE" dirty="0" err="1"/>
              <a:t>Nx</a:t>
            </a:r>
            <a:r>
              <a:rPr lang="de-DE" dirty="0"/>
              <a:t>)</a:t>
            </a:r>
          </a:p>
          <a:p>
            <a:r>
              <a:rPr lang="de-DE" dirty="0"/>
              <a:t>-&gt; Purple: </a:t>
            </a:r>
            <a:r>
              <a:rPr lang="de-DE" dirty="0" err="1"/>
              <a:t>Significant</a:t>
            </a:r>
            <a:r>
              <a:rPr lang="de-DE" dirty="0"/>
              <a:t> </a:t>
            </a:r>
            <a:r>
              <a:rPr lang="de-DE" dirty="0" err="1"/>
              <a:t>hypoxic</a:t>
            </a:r>
            <a:r>
              <a:rPr lang="de-DE" dirty="0"/>
              <a:t> genes</a:t>
            </a:r>
          </a:p>
          <a:p>
            <a:r>
              <a:rPr lang="de-DE" dirty="0"/>
              <a:t>-&gt; Yellow/Blue/Green: Genes </a:t>
            </a:r>
            <a:r>
              <a:rPr lang="de-DE" dirty="0" err="1"/>
              <a:t>with</a:t>
            </a:r>
            <a:r>
              <a:rPr lang="de-DE" dirty="0"/>
              <a:t> different </a:t>
            </a:r>
            <a:r>
              <a:rPr lang="de-DE" dirty="0" err="1"/>
              <a:t>hypoxic</a:t>
            </a:r>
            <a:r>
              <a:rPr lang="de-DE" dirty="0"/>
              <a:t> </a:t>
            </a:r>
            <a:r>
              <a:rPr lang="de-DE" dirty="0" err="1"/>
              <a:t>effect</a:t>
            </a:r>
            <a:r>
              <a:rPr lang="de-DE" dirty="0"/>
              <a:t> vs. Kelly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FCD6FB88-29CD-43F9-BAC2-21B0CD3BC882}"/>
              </a:ext>
            </a:extLst>
          </p:cNvPr>
          <p:cNvSpPr txBox="1"/>
          <p:nvPr/>
        </p:nvSpPr>
        <p:spPr>
          <a:xfrm>
            <a:off x="3650652" y="6822646"/>
            <a:ext cx="273344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Cutoff</a:t>
            </a:r>
            <a:r>
              <a:rPr lang="de-DE" dirty="0"/>
              <a:t>: 	</a:t>
            </a:r>
            <a:r>
              <a:rPr lang="de-DE" dirty="0" err="1"/>
              <a:t>padj</a:t>
            </a:r>
            <a:r>
              <a:rPr lang="de-DE" dirty="0"/>
              <a:t>           &lt; 0.05,</a:t>
            </a:r>
          </a:p>
          <a:p>
            <a:r>
              <a:rPr lang="de-DE" dirty="0"/>
              <a:t>		log2-FC      &gt; 1,</a:t>
            </a:r>
          </a:p>
          <a:p>
            <a:r>
              <a:rPr lang="de-DE" dirty="0">
                <a:solidFill>
                  <a:srgbClr val="FF0000"/>
                </a:solidFill>
              </a:rPr>
              <a:t>		</a:t>
            </a:r>
            <a:r>
              <a:rPr lang="de-DE" dirty="0" err="1">
                <a:solidFill>
                  <a:srgbClr val="FF0000"/>
                </a:solidFill>
              </a:rPr>
              <a:t>baseMean</a:t>
            </a:r>
            <a:r>
              <a:rPr lang="de-DE" dirty="0">
                <a:solidFill>
                  <a:srgbClr val="FF0000"/>
                </a:solidFill>
              </a:rPr>
              <a:t> &gt; 0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800EE146-FEC1-430B-ABD4-05D37DE9B8BD}"/>
              </a:ext>
            </a:extLst>
          </p:cNvPr>
          <p:cNvSpPr txBox="1"/>
          <p:nvPr/>
        </p:nvSpPr>
        <p:spPr>
          <a:xfrm>
            <a:off x="44604" y="778301"/>
            <a:ext cx="4026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b="1" dirty="0">
                <a:solidFill>
                  <a:schemeClr val="accent1"/>
                </a:solidFill>
              </a:rPr>
              <a:t>A</a:t>
            </a:r>
            <a:endParaRPr lang="de-DE" b="1" dirty="0">
              <a:solidFill>
                <a:schemeClr val="accent1"/>
              </a:solidFill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5590F34B-4492-4369-957B-FC9E1655FDC2}"/>
              </a:ext>
            </a:extLst>
          </p:cNvPr>
          <p:cNvSpPr txBox="1"/>
          <p:nvPr/>
        </p:nvSpPr>
        <p:spPr>
          <a:xfrm>
            <a:off x="7268339" y="778301"/>
            <a:ext cx="3866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b="1" dirty="0">
                <a:solidFill>
                  <a:schemeClr val="accent1"/>
                </a:solidFill>
              </a:rPr>
              <a:t>B</a:t>
            </a:r>
            <a:endParaRPr lang="de-DE" b="1" dirty="0">
              <a:solidFill>
                <a:schemeClr val="accent1"/>
              </a:solidFill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F3D11CF7-B18E-4A3E-84DE-55192AE74E32}"/>
              </a:ext>
            </a:extLst>
          </p:cNvPr>
          <p:cNvSpPr txBox="1"/>
          <p:nvPr/>
        </p:nvSpPr>
        <p:spPr>
          <a:xfrm>
            <a:off x="7268339" y="272521"/>
            <a:ext cx="48174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err="1"/>
              <a:t>Overlap</a:t>
            </a:r>
            <a:r>
              <a:rPr lang="de-DE" b="1" dirty="0"/>
              <a:t> </a:t>
            </a:r>
            <a:r>
              <a:rPr lang="de-DE" b="1" dirty="0" err="1"/>
              <a:t>of</a:t>
            </a:r>
            <a:r>
              <a:rPr lang="de-DE" b="1" dirty="0"/>
              <a:t> genes </a:t>
            </a:r>
            <a:r>
              <a:rPr lang="de-DE" b="1" dirty="0" err="1"/>
              <a:t>with</a:t>
            </a:r>
            <a:r>
              <a:rPr lang="de-DE" b="1" dirty="0"/>
              <a:t> differential </a:t>
            </a:r>
            <a:r>
              <a:rPr lang="de-DE" b="1" dirty="0" err="1"/>
              <a:t>effect</a:t>
            </a:r>
            <a:r>
              <a:rPr lang="de-DE" b="1" dirty="0"/>
              <a:t> vs. Kelly</a:t>
            </a:r>
          </a:p>
          <a:p>
            <a:r>
              <a:rPr lang="de-DE" dirty="0"/>
              <a:t>(genes </a:t>
            </a:r>
            <a:r>
              <a:rPr lang="de-DE" dirty="0" err="1"/>
              <a:t>with</a:t>
            </a:r>
            <a:r>
              <a:rPr lang="de-DE" dirty="0"/>
              <a:t> different </a:t>
            </a:r>
            <a:r>
              <a:rPr lang="de-DE" dirty="0" err="1"/>
              <a:t>hypoxic</a:t>
            </a:r>
            <a:r>
              <a:rPr lang="de-DE" dirty="0"/>
              <a:t> </a:t>
            </a:r>
            <a:r>
              <a:rPr lang="de-DE" dirty="0" err="1"/>
              <a:t>effect</a:t>
            </a:r>
            <a:r>
              <a:rPr lang="de-DE" dirty="0"/>
              <a:t> </a:t>
            </a:r>
            <a:r>
              <a:rPr lang="de-DE" dirty="0" err="1"/>
              <a:t>than</a:t>
            </a:r>
            <a:r>
              <a:rPr lang="de-DE" dirty="0"/>
              <a:t> Kelly) </a:t>
            </a:r>
          </a:p>
        </p:txBody>
      </p:sp>
    </p:spTree>
    <p:extLst>
      <p:ext uri="{BB962C8B-B14F-4D97-AF65-F5344CB8AC3E}">
        <p14:creationId xmlns:p14="http://schemas.microsoft.com/office/powerpoint/2010/main" val="20812248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187A30C-B997-4767-BA9F-EB86E9C05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47C76FF-F497-4735-8848-CF3E0F1C0A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082886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2680B9D7-6D5C-426E-A4CC-1A305ED88F14}"/>
              </a:ext>
            </a:extLst>
          </p:cNvPr>
          <p:cNvSpPr txBox="1"/>
          <p:nvPr/>
        </p:nvSpPr>
        <p:spPr>
          <a:xfrm>
            <a:off x="44604" y="66498"/>
            <a:ext cx="686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solidFill>
                  <a:srgbClr val="0070C0"/>
                </a:solidFill>
              </a:rPr>
              <a:t>Fig. 2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E4611F9F-2DA1-4EA5-BA2F-9A78432EC3E7}"/>
              </a:ext>
            </a:extLst>
          </p:cNvPr>
          <p:cNvSpPr txBox="1"/>
          <p:nvPr/>
        </p:nvSpPr>
        <p:spPr>
          <a:xfrm>
            <a:off x="387807" y="631594"/>
            <a:ext cx="1106576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1" dirty="0"/>
              <a:t>Figure 2. </a:t>
            </a:r>
            <a:r>
              <a:rPr lang="de-DE" b="1" dirty="0" err="1"/>
              <a:t>Hypoxia</a:t>
            </a:r>
            <a:r>
              <a:rPr lang="de-DE" b="1" dirty="0"/>
              <a:t> </a:t>
            </a:r>
            <a:r>
              <a:rPr lang="de-DE" b="1" dirty="0" err="1"/>
              <a:t>induced</a:t>
            </a:r>
            <a:r>
              <a:rPr lang="de-DE" b="1" dirty="0"/>
              <a:t> genes.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1" dirty="0"/>
              <a:t>A)</a:t>
            </a:r>
            <a:r>
              <a:rPr lang="de-DE" dirty="0"/>
              <a:t> </a:t>
            </a:r>
            <a:r>
              <a:rPr lang="de-DE" dirty="0" err="1"/>
              <a:t>Volcano</a:t>
            </a:r>
            <a:r>
              <a:rPr lang="de-DE" dirty="0"/>
              <a:t> </a:t>
            </a:r>
            <a:r>
              <a:rPr lang="de-DE" dirty="0" err="1"/>
              <a:t>plots</a:t>
            </a:r>
            <a:r>
              <a:rPr lang="de-DE" dirty="0"/>
              <a:t> </a:t>
            </a:r>
            <a:r>
              <a:rPr lang="de-DE" dirty="0" err="1"/>
              <a:t>illustrating</a:t>
            </a:r>
            <a:r>
              <a:rPr lang="de-DE" dirty="0"/>
              <a:t> </a:t>
            </a:r>
            <a:r>
              <a:rPr lang="de-DE" dirty="0" err="1"/>
              <a:t>differentially</a:t>
            </a:r>
            <a:r>
              <a:rPr lang="de-DE" dirty="0"/>
              <a:t> </a:t>
            </a:r>
            <a:r>
              <a:rPr lang="de-DE" dirty="0" err="1"/>
              <a:t>expressed</a:t>
            </a:r>
            <a:r>
              <a:rPr lang="de-DE" dirty="0"/>
              <a:t> genes (DEGs) in </a:t>
            </a:r>
            <a:r>
              <a:rPr lang="de-DE" dirty="0" err="1"/>
              <a:t>control</a:t>
            </a:r>
            <a:r>
              <a:rPr lang="de-DE" dirty="0"/>
              <a:t> Kelly </a:t>
            </a:r>
            <a:r>
              <a:rPr lang="de-DE" dirty="0" err="1"/>
              <a:t>cells</a:t>
            </a:r>
            <a:r>
              <a:rPr lang="de-DE" dirty="0"/>
              <a:t> (</a:t>
            </a:r>
            <a:r>
              <a:rPr lang="de-DE" dirty="0" err="1"/>
              <a:t>purple</a:t>
            </a:r>
            <a:r>
              <a:rPr lang="de-DE" dirty="0"/>
              <a:t>) and HIF-</a:t>
            </a:r>
            <a:r>
              <a:rPr lang="el-GR" dirty="0"/>
              <a:t>1α</a:t>
            </a:r>
            <a:r>
              <a:rPr lang="de-DE" dirty="0"/>
              <a:t> (</a:t>
            </a:r>
            <a:r>
              <a:rPr lang="de-DE" dirty="0" err="1"/>
              <a:t>blue</a:t>
            </a:r>
            <a:r>
              <a:rPr lang="de-DE" dirty="0"/>
              <a:t>)</a:t>
            </a:r>
            <a:r>
              <a:rPr lang="el-GR" dirty="0"/>
              <a:t>, </a:t>
            </a:r>
            <a:r>
              <a:rPr lang="de-DE" dirty="0"/>
              <a:t>HIF-2</a:t>
            </a:r>
            <a:r>
              <a:rPr lang="el-GR" dirty="0"/>
              <a:t>α</a:t>
            </a:r>
            <a:r>
              <a:rPr lang="de-DE" dirty="0"/>
              <a:t> (</a:t>
            </a:r>
            <a:r>
              <a:rPr lang="de-DE" dirty="0" err="1"/>
              <a:t>green</a:t>
            </a:r>
            <a:r>
              <a:rPr lang="de-DE" dirty="0"/>
              <a:t>) and HIF-1</a:t>
            </a:r>
            <a:r>
              <a:rPr lang="el-GR" dirty="0"/>
              <a:t>β</a:t>
            </a:r>
            <a:r>
              <a:rPr lang="de-DE" dirty="0"/>
              <a:t> (</a:t>
            </a:r>
            <a:r>
              <a:rPr lang="de-DE" dirty="0" err="1"/>
              <a:t>yellow</a:t>
            </a:r>
            <a:r>
              <a:rPr lang="de-DE" dirty="0"/>
              <a:t>) knockout </a:t>
            </a:r>
            <a:r>
              <a:rPr lang="de-DE" dirty="0" err="1"/>
              <a:t>cells</a:t>
            </a:r>
            <a:r>
              <a:rPr lang="de-DE" dirty="0"/>
              <a:t> </a:t>
            </a:r>
            <a:r>
              <a:rPr lang="de-DE" dirty="0" err="1"/>
              <a:t>under</a:t>
            </a:r>
            <a:r>
              <a:rPr lang="de-DE" dirty="0"/>
              <a:t> </a:t>
            </a:r>
            <a:r>
              <a:rPr lang="de-DE" dirty="0" err="1"/>
              <a:t>hypoxic</a:t>
            </a:r>
            <a:r>
              <a:rPr lang="de-DE" dirty="0"/>
              <a:t> (0.5% O</a:t>
            </a:r>
            <a:r>
              <a:rPr lang="de-DE" baseline="-25000" dirty="0"/>
              <a:t>2</a:t>
            </a:r>
            <a:r>
              <a:rPr lang="de-DE" dirty="0"/>
              <a:t>) </a:t>
            </a:r>
            <a:r>
              <a:rPr lang="de-DE" dirty="0" err="1"/>
              <a:t>compared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normoxic</a:t>
            </a:r>
            <a:r>
              <a:rPr lang="de-DE" dirty="0"/>
              <a:t> (21% O</a:t>
            </a:r>
            <a:r>
              <a:rPr lang="de-DE" baseline="-25000" dirty="0"/>
              <a:t>2</a:t>
            </a:r>
            <a:r>
              <a:rPr lang="de-DE" dirty="0"/>
              <a:t>) </a:t>
            </a:r>
            <a:r>
              <a:rPr lang="de-DE" dirty="0" err="1"/>
              <a:t>conditions</a:t>
            </a:r>
            <a:r>
              <a:rPr lang="de-DE" dirty="0"/>
              <a:t>. Blue </a:t>
            </a:r>
            <a:r>
              <a:rPr lang="de-DE" dirty="0" err="1"/>
              <a:t>dots</a:t>
            </a:r>
            <a:r>
              <a:rPr lang="de-DE" dirty="0"/>
              <a:t> </a:t>
            </a:r>
            <a:r>
              <a:rPr lang="de-DE" dirty="0" err="1"/>
              <a:t>represent</a:t>
            </a:r>
            <a:r>
              <a:rPr lang="de-DE" dirty="0"/>
              <a:t> </a:t>
            </a:r>
            <a:r>
              <a:rPr lang="de-DE" dirty="0" err="1"/>
              <a:t>significantly</a:t>
            </a:r>
            <a:r>
              <a:rPr lang="de-DE" dirty="0"/>
              <a:t> differential </a:t>
            </a:r>
            <a:r>
              <a:rPr lang="de-DE" dirty="0" err="1"/>
              <a:t>expressed</a:t>
            </a:r>
            <a:r>
              <a:rPr lang="de-DE" dirty="0"/>
              <a:t> genes (</a:t>
            </a:r>
            <a:r>
              <a:rPr lang="de-DE" dirty="0" err="1"/>
              <a:t>p</a:t>
            </a:r>
            <a:r>
              <a:rPr lang="de-DE" baseline="-25000" dirty="0" err="1"/>
              <a:t>adjusted</a:t>
            </a:r>
            <a:r>
              <a:rPr lang="de-DE" dirty="0"/>
              <a:t> &lt; 0.05, log2foldchange &gt; 1 </a:t>
            </a:r>
            <a:r>
              <a:rPr lang="de-DE" dirty="0" err="1"/>
              <a:t>or</a:t>
            </a:r>
            <a:r>
              <a:rPr lang="de-DE" dirty="0"/>
              <a:t> log2foldchange &lt; -1). </a:t>
            </a:r>
            <a:r>
              <a:rPr lang="de-DE" dirty="0" err="1"/>
              <a:t>Coloured</a:t>
            </a:r>
            <a:r>
              <a:rPr lang="de-DE" dirty="0"/>
              <a:t> </a:t>
            </a:r>
            <a:r>
              <a:rPr lang="de-DE" dirty="0" err="1"/>
              <a:t>dots</a:t>
            </a:r>
            <a:r>
              <a:rPr lang="de-DE" dirty="0"/>
              <a:t> in </a:t>
            </a:r>
            <a:r>
              <a:rPr lang="de-DE" dirty="0" err="1"/>
              <a:t>mutant</a:t>
            </a:r>
            <a:r>
              <a:rPr lang="de-DE" dirty="0"/>
              <a:t> </a:t>
            </a:r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lines</a:t>
            </a:r>
            <a:r>
              <a:rPr lang="de-DE" dirty="0"/>
              <a:t> (</a:t>
            </a:r>
            <a:r>
              <a:rPr lang="de-DE" dirty="0" err="1"/>
              <a:t>purple</a:t>
            </a:r>
            <a:r>
              <a:rPr lang="de-DE" dirty="0"/>
              <a:t>, </a:t>
            </a:r>
            <a:r>
              <a:rPr lang="de-DE" dirty="0" err="1"/>
              <a:t>green</a:t>
            </a:r>
            <a:r>
              <a:rPr lang="de-DE" dirty="0"/>
              <a:t>, </a:t>
            </a:r>
            <a:r>
              <a:rPr lang="de-DE" dirty="0" err="1"/>
              <a:t>yellow</a:t>
            </a:r>
            <a:r>
              <a:rPr lang="de-DE" dirty="0"/>
              <a:t>) </a:t>
            </a:r>
            <a:r>
              <a:rPr lang="de-DE" dirty="0" err="1"/>
              <a:t>represent</a:t>
            </a:r>
            <a:r>
              <a:rPr lang="de-DE" dirty="0"/>
              <a:t> genes </a:t>
            </a:r>
            <a:r>
              <a:rPr lang="de-DE" dirty="0" err="1"/>
              <a:t>with</a:t>
            </a:r>
            <a:r>
              <a:rPr lang="de-DE" dirty="0"/>
              <a:t> a </a:t>
            </a:r>
            <a:r>
              <a:rPr lang="de-DE" dirty="0" err="1"/>
              <a:t>significantly</a:t>
            </a:r>
            <a:r>
              <a:rPr lang="de-DE" dirty="0"/>
              <a:t> different </a:t>
            </a:r>
            <a:r>
              <a:rPr lang="de-DE" dirty="0" err="1"/>
              <a:t>hypoxic</a:t>
            </a:r>
            <a:r>
              <a:rPr lang="de-DE" dirty="0"/>
              <a:t> </a:t>
            </a:r>
            <a:r>
              <a:rPr lang="de-DE" dirty="0" err="1"/>
              <a:t>effectcompared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Control Kelly </a:t>
            </a:r>
            <a:r>
              <a:rPr lang="de-DE" dirty="0" err="1"/>
              <a:t>cells</a:t>
            </a:r>
            <a:r>
              <a:rPr lang="de-DE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B) </a:t>
            </a:r>
            <a:r>
              <a:rPr lang="de-DE" dirty="0" err="1"/>
              <a:t>Overlap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differentially</a:t>
            </a:r>
            <a:r>
              <a:rPr lang="de-DE" dirty="0"/>
              <a:t> </a:t>
            </a:r>
            <a:r>
              <a:rPr lang="de-DE" dirty="0" err="1"/>
              <a:t>expressed</a:t>
            </a:r>
            <a:r>
              <a:rPr lang="de-DE" dirty="0"/>
              <a:t> genes </a:t>
            </a:r>
            <a:r>
              <a:rPr lang="de-DE" dirty="0" err="1"/>
              <a:t>between</a:t>
            </a:r>
            <a:r>
              <a:rPr lang="de-DE" dirty="0"/>
              <a:t> HIF1a and HIF2a (</a:t>
            </a:r>
            <a:r>
              <a:rPr lang="de-DE" dirty="0">
                <a:solidFill>
                  <a:srgbClr val="FF0000"/>
                </a:solidFill>
              </a:rPr>
              <a:t>+ Hif1B and all </a:t>
            </a:r>
            <a:r>
              <a:rPr lang="de-DE" dirty="0" err="1">
                <a:solidFill>
                  <a:srgbClr val="FF0000"/>
                </a:solidFill>
              </a:rPr>
              <a:t>hypoxic</a:t>
            </a:r>
            <a:r>
              <a:rPr lang="de-DE" dirty="0">
                <a:solidFill>
                  <a:srgbClr val="FF0000"/>
                </a:solidFill>
              </a:rPr>
              <a:t> genes in </a:t>
            </a:r>
            <a:r>
              <a:rPr lang="de-DE" dirty="0" err="1">
                <a:solidFill>
                  <a:srgbClr val="FF0000"/>
                </a:solidFill>
              </a:rPr>
              <a:t>control</a:t>
            </a:r>
            <a:r>
              <a:rPr lang="de-DE" dirty="0">
                <a:solidFill>
                  <a:srgbClr val="FF0000"/>
                </a:solidFill>
              </a:rPr>
              <a:t> Kelly </a:t>
            </a:r>
            <a:r>
              <a:rPr lang="de-DE" dirty="0" err="1">
                <a:solidFill>
                  <a:srgbClr val="FF0000"/>
                </a:solidFill>
              </a:rPr>
              <a:t>cells</a:t>
            </a:r>
            <a:r>
              <a:rPr lang="de-DE" dirty="0">
                <a:solidFill>
                  <a:srgbClr val="FF0000"/>
                </a:solidFill>
              </a:rPr>
              <a:t>)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B8A6B0D1-CA63-4C99-91B6-8F6BC0C9C188}"/>
              </a:ext>
            </a:extLst>
          </p:cNvPr>
          <p:cNvSpPr txBox="1"/>
          <p:nvPr/>
        </p:nvSpPr>
        <p:spPr>
          <a:xfrm>
            <a:off x="339456" y="6204083"/>
            <a:ext cx="1145332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Interpretation:</a:t>
            </a:r>
          </a:p>
          <a:p>
            <a:pPr marL="285750" indent="-285750">
              <a:buFontTx/>
              <a:buChar char="-"/>
            </a:pPr>
            <a:r>
              <a:rPr lang="de-DE" dirty="0"/>
              <a:t>In all </a:t>
            </a:r>
            <a:r>
              <a:rPr lang="de-DE" dirty="0" err="1"/>
              <a:t>three</a:t>
            </a:r>
            <a:r>
              <a:rPr lang="de-DE" dirty="0"/>
              <a:t> HIF-</a:t>
            </a:r>
            <a:r>
              <a:rPr lang="de-DE" dirty="0" err="1"/>
              <a:t>ko</a:t>
            </a:r>
            <a:r>
              <a:rPr lang="de-DE" dirty="0"/>
              <a:t>, </a:t>
            </a:r>
            <a:r>
              <a:rPr lang="de-DE" dirty="0" err="1"/>
              <a:t>less</a:t>
            </a:r>
            <a:r>
              <a:rPr lang="de-DE" dirty="0"/>
              <a:t> genes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differentially</a:t>
            </a:r>
            <a:r>
              <a:rPr lang="de-DE" dirty="0"/>
              <a:t> </a:t>
            </a:r>
            <a:r>
              <a:rPr lang="de-DE" dirty="0" err="1"/>
              <a:t>expressed</a:t>
            </a:r>
            <a:r>
              <a:rPr lang="de-DE" dirty="0"/>
              <a:t> </a:t>
            </a:r>
            <a:r>
              <a:rPr lang="de-DE" dirty="0" err="1"/>
              <a:t>under</a:t>
            </a:r>
            <a:r>
              <a:rPr lang="de-DE" dirty="0"/>
              <a:t> </a:t>
            </a:r>
            <a:r>
              <a:rPr lang="de-DE" dirty="0" err="1"/>
              <a:t>hypoxia</a:t>
            </a:r>
            <a:endParaRPr lang="de-DE" dirty="0"/>
          </a:p>
          <a:p>
            <a:pPr marL="285750" indent="-285750">
              <a:buFontTx/>
              <a:buChar char="-"/>
            </a:pPr>
            <a:r>
              <a:rPr lang="de-DE" dirty="0"/>
              <a:t>HIF1a-ko </a:t>
            </a:r>
            <a:r>
              <a:rPr lang="de-DE" dirty="0" err="1"/>
              <a:t>shows</a:t>
            </a:r>
            <a:r>
              <a:rPr lang="de-DE" dirty="0"/>
              <a:t> least </a:t>
            </a:r>
            <a:r>
              <a:rPr lang="de-DE" dirty="0" err="1"/>
              <a:t>ko</a:t>
            </a:r>
            <a:r>
              <a:rPr lang="de-DE" dirty="0"/>
              <a:t> </a:t>
            </a:r>
            <a:r>
              <a:rPr lang="de-DE" dirty="0" err="1"/>
              <a:t>effect</a:t>
            </a:r>
            <a:r>
              <a:rPr lang="de-DE" dirty="0"/>
              <a:t>, </a:t>
            </a:r>
            <a:r>
              <a:rPr lang="de-DE" dirty="0" err="1"/>
              <a:t>most</a:t>
            </a:r>
            <a:r>
              <a:rPr lang="de-DE" dirty="0"/>
              <a:t> </a:t>
            </a:r>
            <a:r>
              <a:rPr lang="de-DE" dirty="0" err="1"/>
              <a:t>similiar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Kelly (863 genes </a:t>
            </a:r>
            <a:r>
              <a:rPr lang="de-DE" dirty="0" err="1"/>
              <a:t>differ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Kelly </a:t>
            </a:r>
            <a:r>
              <a:rPr lang="de-DE" dirty="0" err="1"/>
              <a:t>hypoxia</a:t>
            </a:r>
            <a:r>
              <a:rPr lang="de-DE" dirty="0"/>
              <a:t> </a:t>
            </a:r>
            <a:r>
              <a:rPr lang="de-DE" dirty="0" err="1"/>
              <a:t>effect</a:t>
            </a:r>
            <a:r>
              <a:rPr lang="de-DE" dirty="0"/>
              <a:t>)</a:t>
            </a:r>
          </a:p>
          <a:p>
            <a:pPr marL="285750" indent="-285750">
              <a:buFontTx/>
              <a:buChar char="-"/>
            </a:pPr>
            <a:r>
              <a:rPr lang="de-DE" dirty="0"/>
              <a:t>HIF2a-ko </a:t>
            </a:r>
            <a:r>
              <a:rPr lang="de-DE" dirty="0" err="1"/>
              <a:t>shows</a:t>
            </a:r>
            <a:r>
              <a:rPr lang="de-DE" dirty="0"/>
              <a:t> </a:t>
            </a:r>
            <a:r>
              <a:rPr lang="de-DE" dirty="0" err="1"/>
              <a:t>stronger</a:t>
            </a:r>
            <a:r>
              <a:rPr lang="de-DE" dirty="0"/>
              <a:t> </a:t>
            </a:r>
            <a:r>
              <a:rPr lang="de-DE" dirty="0" err="1"/>
              <a:t>differences</a:t>
            </a:r>
            <a:r>
              <a:rPr lang="de-DE" dirty="0"/>
              <a:t>, 2856 genes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differentially</a:t>
            </a:r>
            <a:r>
              <a:rPr lang="de-DE" dirty="0"/>
              <a:t> </a:t>
            </a:r>
            <a:r>
              <a:rPr lang="de-DE" dirty="0" err="1"/>
              <a:t>expressed</a:t>
            </a:r>
            <a:r>
              <a:rPr lang="de-DE" dirty="0"/>
              <a:t> </a:t>
            </a:r>
            <a:r>
              <a:rPr lang="de-DE" dirty="0" err="1"/>
              <a:t>under</a:t>
            </a:r>
            <a:r>
              <a:rPr lang="de-DE" dirty="0"/>
              <a:t> </a:t>
            </a:r>
            <a:r>
              <a:rPr lang="de-DE" dirty="0" err="1"/>
              <a:t>hypoxia</a:t>
            </a:r>
            <a:r>
              <a:rPr lang="de-DE" dirty="0"/>
              <a:t> </a:t>
            </a:r>
            <a:r>
              <a:rPr lang="de-DE" dirty="0" err="1"/>
              <a:t>compared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Kelly</a:t>
            </a:r>
          </a:p>
          <a:p>
            <a:pPr marL="285750" indent="-285750">
              <a:buFontTx/>
              <a:buChar char="-"/>
            </a:pPr>
            <a:r>
              <a:rPr lang="de-DE" dirty="0"/>
              <a:t>HIF1a-ko and HIF2a-ko </a:t>
            </a:r>
            <a:r>
              <a:rPr lang="de-DE" dirty="0" err="1"/>
              <a:t>show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overlap</a:t>
            </a:r>
            <a:r>
              <a:rPr lang="de-DE" dirty="0"/>
              <a:t> (324 genes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differently</a:t>
            </a:r>
            <a:r>
              <a:rPr lang="de-DE" dirty="0"/>
              <a:t> </a:t>
            </a:r>
            <a:r>
              <a:rPr lang="de-DE" dirty="0" err="1"/>
              <a:t>expressed</a:t>
            </a:r>
            <a:r>
              <a:rPr lang="de-DE" dirty="0"/>
              <a:t> in </a:t>
            </a:r>
            <a:r>
              <a:rPr lang="de-DE" dirty="0" err="1"/>
              <a:t>both</a:t>
            </a:r>
            <a:r>
              <a:rPr lang="de-DE" dirty="0"/>
              <a:t> HIF-1a-ko and HIF-2a-ko)</a:t>
            </a:r>
          </a:p>
        </p:txBody>
      </p:sp>
    </p:spTree>
    <p:extLst>
      <p:ext uri="{BB962C8B-B14F-4D97-AF65-F5344CB8AC3E}">
        <p14:creationId xmlns:p14="http://schemas.microsoft.com/office/powerpoint/2010/main" val="9130040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6D4BF21B-3119-483B-93D6-796DAC45B0D3}"/>
              </a:ext>
            </a:extLst>
          </p:cNvPr>
          <p:cNvSpPr txBox="1"/>
          <p:nvPr/>
        </p:nvSpPr>
        <p:spPr>
          <a:xfrm>
            <a:off x="44604" y="66498"/>
            <a:ext cx="686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solidFill>
                  <a:srgbClr val="0070C0"/>
                </a:solidFill>
              </a:rPr>
              <a:t>Fig. 3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DD982BE6-D0BF-43A9-9130-164DE9E94254}"/>
              </a:ext>
            </a:extLst>
          </p:cNvPr>
          <p:cNvSpPr txBox="1"/>
          <p:nvPr/>
        </p:nvSpPr>
        <p:spPr>
          <a:xfrm>
            <a:off x="731010" y="90222"/>
            <a:ext cx="23834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Hif1a / Hif2a </a:t>
            </a:r>
            <a:r>
              <a:rPr lang="de-DE" b="1" dirty="0" err="1"/>
              <a:t>clustering</a:t>
            </a:r>
            <a:endParaRPr lang="de-DE" b="1" dirty="0"/>
          </a:p>
        </p:txBody>
      </p:sp>
      <p:pic>
        <p:nvPicPr>
          <p:cNvPr id="4102" name="Picture 6" descr="cluster-1.png">
            <a:extLst>
              <a:ext uri="{FF2B5EF4-FFF2-40B4-BE49-F238E27FC236}">
                <a16:creationId xmlns:a16="http://schemas.microsoft.com/office/drawing/2014/main" id="{E6FDF468-ACE0-4FA8-ACA7-48BA089D36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807" y="483278"/>
            <a:ext cx="8965580" cy="3586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148B0345-BCD9-406A-8FEA-48EAD8D89FBD}"/>
              </a:ext>
            </a:extLst>
          </p:cNvPr>
          <p:cNvSpPr/>
          <p:nvPr/>
        </p:nvSpPr>
        <p:spPr>
          <a:xfrm>
            <a:off x="9497122" y="2700140"/>
            <a:ext cx="2694878" cy="14157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b="1" dirty="0">
                <a:solidFill>
                  <a:schemeClr val="accent1"/>
                </a:solidFill>
              </a:rPr>
              <a:t>HIF1A:		1736</a:t>
            </a:r>
          </a:p>
          <a:p>
            <a:r>
              <a:rPr lang="de-DE" b="1" dirty="0">
                <a:solidFill>
                  <a:srgbClr val="00B050"/>
                </a:solidFill>
              </a:rPr>
              <a:t>HIF2A:		3133</a:t>
            </a:r>
          </a:p>
          <a:p>
            <a:r>
              <a:rPr lang="de-DE" b="1" dirty="0">
                <a:solidFill>
                  <a:srgbClr val="7030A0"/>
                </a:solidFill>
              </a:rPr>
              <a:t>HIF1A_HIF2A:	334</a:t>
            </a:r>
          </a:p>
          <a:p>
            <a:r>
              <a:rPr lang="de-DE" b="1" dirty="0">
                <a:solidFill>
                  <a:schemeClr val="accent4">
                    <a:lumMod val="75000"/>
                  </a:schemeClr>
                </a:solidFill>
              </a:rPr>
              <a:t>„orange“:	171</a:t>
            </a:r>
          </a:p>
          <a:p>
            <a:r>
              <a:rPr lang="de-DE" sz="1200" b="1" dirty="0">
                <a:solidFill>
                  <a:schemeClr val="accent4">
                    <a:lumMod val="75000"/>
                  </a:schemeClr>
                </a:solidFill>
              </a:rPr>
              <a:t>(</a:t>
            </a:r>
            <a:r>
              <a:rPr lang="de-DE" sz="1200" b="1" dirty="0" err="1">
                <a:solidFill>
                  <a:schemeClr val="accent4">
                    <a:lumMod val="75000"/>
                  </a:schemeClr>
                </a:solidFill>
              </a:rPr>
              <a:t>opposing</a:t>
            </a:r>
            <a:r>
              <a:rPr lang="de-DE" sz="1200" b="1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de-DE" sz="1200" b="1" dirty="0" err="1">
                <a:solidFill>
                  <a:schemeClr val="accent4">
                    <a:lumMod val="75000"/>
                  </a:schemeClr>
                </a:solidFill>
              </a:rPr>
              <a:t>effects</a:t>
            </a:r>
            <a:r>
              <a:rPr lang="de-DE" sz="1200" b="1" dirty="0">
                <a:solidFill>
                  <a:schemeClr val="accent4">
                    <a:lumMod val="75000"/>
                  </a:schemeClr>
                </a:solidFill>
              </a:rPr>
              <a:t> Hif1a &amp; Hif2a)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C1363CD7-441D-4411-880E-DEA74004CFB0}"/>
              </a:ext>
            </a:extLst>
          </p:cNvPr>
          <p:cNvSpPr txBox="1"/>
          <p:nvPr/>
        </p:nvSpPr>
        <p:spPr>
          <a:xfrm>
            <a:off x="495300" y="4889825"/>
            <a:ext cx="343908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solidFill>
                  <a:srgbClr val="7030A0"/>
                </a:solidFill>
              </a:rPr>
              <a:t>-&gt; </a:t>
            </a:r>
            <a:r>
              <a:rPr lang="de-DE" b="1" dirty="0" err="1">
                <a:solidFill>
                  <a:srgbClr val="7030A0"/>
                </a:solidFill>
              </a:rPr>
              <a:t>Only</a:t>
            </a:r>
            <a:r>
              <a:rPr lang="de-DE" b="1" dirty="0">
                <a:solidFill>
                  <a:srgbClr val="7030A0"/>
                </a:solidFill>
              </a:rPr>
              <a:t> </a:t>
            </a:r>
            <a:r>
              <a:rPr lang="de-DE" b="1" dirty="0" err="1">
                <a:solidFill>
                  <a:srgbClr val="7030A0"/>
                </a:solidFill>
              </a:rPr>
              <a:t>few</a:t>
            </a:r>
            <a:r>
              <a:rPr lang="de-DE" b="1" dirty="0">
                <a:solidFill>
                  <a:srgbClr val="7030A0"/>
                </a:solidFill>
              </a:rPr>
              <a:t> „parallel“: 334</a:t>
            </a:r>
          </a:p>
          <a:p>
            <a:endParaRPr lang="de-DE" b="1" dirty="0">
              <a:solidFill>
                <a:srgbClr val="7030A0"/>
              </a:solidFill>
            </a:endParaRPr>
          </a:p>
          <a:p>
            <a:r>
              <a:rPr lang="de-DE" b="1" dirty="0">
                <a:solidFill>
                  <a:srgbClr val="7030A0"/>
                </a:solidFill>
              </a:rPr>
              <a:t>-&gt; </a:t>
            </a:r>
            <a:r>
              <a:rPr lang="de-DE" b="1" dirty="0" err="1">
                <a:solidFill>
                  <a:srgbClr val="7030A0"/>
                </a:solidFill>
              </a:rPr>
              <a:t>Assign</a:t>
            </a:r>
            <a:r>
              <a:rPr lang="de-DE" b="1" dirty="0">
                <a:solidFill>
                  <a:srgbClr val="7030A0"/>
                </a:solidFill>
              </a:rPr>
              <a:t> </a:t>
            </a:r>
            <a:r>
              <a:rPr lang="de-DE" b="1" dirty="0" err="1">
                <a:solidFill>
                  <a:srgbClr val="7030A0"/>
                </a:solidFill>
              </a:rPr>
              <a:t>corners</a:t>
            </a:r>
            <a:r>
              <a:rPr lang="de-DE" b="1" dirty="0">
                <a:solidFill>
                  <a:srgbClr val="7030A0"/>
                </a:solidFill>
              </a:rPr>
              <a:t> </a:t>
            </a:r>
            <a:r>
              <a:rPr lang="de-DE" b="1" dirty="0" err="1">
                <a:solidFill>
                  <a:srgbClr val="7030A0"/>
                </a:solidFill>
              </a:rPr>
              <a:t>to</a:t>
            </a:r>
            <a:r>
              <a:rPr lang="de-DE" b="1" dirty="0">
                <a:solidFill>
                  <a:srgbClr val="7030A0"/>
                </a:solidFill>
              </a:rPr>
              <a:t> HIF1A/HIF2A?</a:t>
            </a:r>
          </a:p>
        </p:txBody>
      </p:sp>
    </p:spTree>
    <p:extLst>
      <p:ext uri="{BB962C8B-B14F-4D97-AF65-F5344CB8AC3E}">
        <p14:creationId xmlns:p14="http://schemas.microsoft.com/office/powerpoint/2010/main" val="25817688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1783</Words>
  <Application>Microsoft Office PowerPoint</Application>
  <PresentationFormat>Benutzerdefiniert</PresentationFormat>
  <Paragraphs>509</Paragraphs>
  <Slides>35</Slides>
  <Notes>6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35</vt:i4>
      </vt:variant>
    </vt:vector>
  </HeadingPairs>
  <TitlesOfParts>
    <vt:vector size="40" baseType="lpstr">
      <vt:lpstr>Arial</vt:lpstr>
      <vt:lpstr>Calibri</vt:lpstr>
      <vt:lpstr>Calibri Light</vt:lpstr>
      <vt:lpstr>Times New Roman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old figures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Kelterborn, Simon</dc:creator>
  <cp:lastModifiedBy>Kelterborn, Simon</cp:lastModifiedBy>
  <cp:revision>63</cp:revision>
  <dcterms:created xsi:type="dcterms:W3CDTF">2024-07-18T08:21:43Z</dcterms:created>
  <dcterms:modified xsi:type="dcterms:W3CDTF">2024-11-20T16:48:07Z</dcterms:modified>
</cp:coreProperties>
</file>